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65938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3" autoAdjust="0"/>
    <p:restoredTop sz="94660"/>
  </p:normalViewPr>
  <p:slideViewPr>
    <p:cSldViewPr>
      <p:cViewPr varScale="1">
        <p:scale>
          <a:sx n="86" d="100"/>
          <a:sy n="86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F07DF-76BD-4669-8BC9-8B9AA6889C3F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9AEA2-7932-467D-8621-1ED766D0D9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69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9AEA2-7932-467D-8621-1ED766D0D90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72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18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48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704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13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2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07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75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29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80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3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5529-4D32-4A51-8E56-1843229856AE}" type="datetimeFigureOut">
              <a:rPr lang="ko-KR" altLang="en-US" smtClean="0"/>
              <a:t>2020-01-06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D3B9-5424-460F-BBEC-3CF774AB0C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67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sokmea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7944" y="87703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검</a:t>
            </a:r>
            <a:r>
              <a:rPr lang="ko-KR" altLang="en-US" sz="900" dirty="0"/>
              <a:t>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0993" y="2167453"/>
            <a:ext cx="433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이미지 </a:t>
            </a:r>
            <a:r>
              <a:rPr lang="en-US" altLang="ko-KR" b="1" dirty="0"/>
              <a:t>(</a:t>
            </a:r>
            <a:r>
              <a:rPr lang="ko-KR" altLang="en-US" b="1" dirty="0" smtClean="0"/>
              <a:t>홍보용</a:t>
            </a:r>
            <a:r>
              <a:rPr lang="en-US" altLang="ko-KR" b="1" dirty="0" smtClean="0"/>
              <a:t>) +3,4</a:t>
            </a:r>
            <a:r>
              <a:rPr lang="ko-KR" altLang="en-US" b="1" dirty="0" smtClean="0"/>
              <a:t>장 정도 넘기는 식 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439" y="1505121"/>
            <a:ext cx="4875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/>
              <a:t>메뉴</a:t>
            </a:r>
            <a:endParaRPr lang="ko-KR" altLang="en-US" sz="105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75210" y="4271013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추천 상품</a:t>
            </a:r>
            <a:endParaRPr lang="ko-KR" altLang="en-US" b="1" dirty="0"/>
          </a:p>
        </p:txBody>
      </p:sp>
      <p:cxnSp>
        <p:nvCxnSpPr>
          <p:cNvPr id="50" name="직선 연결선 49"/>
          <p:cNvCxnSpPr/>
          <p:nvPr/>
        </p:nvCxnSpPr>
        <p:spPr>
          <a:xfrm>
            <a:off x="6156176" y="735289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28"/>
          <p:cNvSpPr txBox="1"/>
          <p:nvPr/>
        </p:nvSpPr>
        <p:spPr>
          <a:xfrm flipH="1">
            <a:off x="467544" y="1526595"/>
            <a:ext cx="392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solidFill>
                  <a:srgbClr val="FF0000"/>
                </a:solidFill>
              </a:rPr>
              <a:t>②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29"/>
          <p:cNvSpPr txBox="1"/>
          <p:nvPr/>
        </p:nvSpPr>
        <p:spPr>
          <a:xfrm>
            <a:off x="1245388" y="2252772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solidFill>
                  <a:srgbClr val="FF0000"/>
                </a:solidFill>
              </a:rPr>
              <a:t>③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57" name="TextBox 30"/>
          <p:cNvSpPr txBox="1"/>
          <p:nvPr/>
        </p:nvSpPr>
        <p:spPr>
          <a:xfrm>
            <a:off x="220234" y="2959060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solidFill>
                  <a:srgbClr val="FF0000"/>
                </a:solidFill>
              </a:rPr>
              <a:t>④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149830" y="404664"/>
            <a:ext cx="5838667" cy="6120680"/>
            <a:chOff x="179512" y="404664"/>
            <a:chExt cx="5838667" cy="6120680"/>
          </a:xfrm>
        </p:grpSpPr>
        <p:sp>
          <p:nvSpPr>
            <p:cNvPr id="11" name="직사각형 10"/>
            <p:cNvSpPr/>
            <p:nvPr/>
          </p:nvSpPr>
          <p:spPr>
            <a:xfrm>
              <a:off x="4561469" y="735289"/>
              <a:ext cx="1378683" cy="6054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0" name="그룹 69"/>
            <p:cNvGrpSpPr/>
            <p:nvPr/>
          </p:nvGrpSpPr>
          <p:grpSpPr>
            <a:xfrm>
              <a:off x="179512" y="404664"/>
              <a:ext cx="5838667" cy="6120680"/>
              <a:chOff x="200165" y="404664"/>
              <a:chExt cx="5838667" cy="6120680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251520" y="404664"/>
                <a:ext cx="5760640" cy="61206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467544" y="1860515"/>
                <a:ext cx="540060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026" name="Picture 2" descr="d:\user\Desktop\김경민\한우왕 로고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1" y="616742"/>
                <a:ext cx="1368152" cy="452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146"/>
              <p:cNvSpPr txBox="1"/>
              <p:nvPr/>
            </p:nvSpPr>
            <p:spPr>
              <a:xfrm>
                <a:off x="1982914" y="504457"/>
                <a:ext cx="395724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sz="900" b="1" dirty="0" smtClean="0"/>
                  <a:t>로그인   회원가입   </a:t>
                </a:r>
                <a:r>
                  <a:rPr lang="ko-KR" altLang="en-US" sz="900" b="1" dirty="0" err="1" smtClean="0"/>
                  <a:t>마이페이</a:t>
                </a:r>
                <a:r>
                  <a:rPr lang="ko-KR" altLang="en-US" sz="900" b="1" dirty="0" err="1"/>
                  <a:t>지</a:t>
                </a:r>
                <a:r>
                  <a:rPr lang="ko-KR" altLang="en-US" sz="900" b="1" dirty="0" smtClean="0"/>
                  <a:t>   고객센터</a:t>
                </a:r>
                <a:r>
                  <a:rPr lang="en-US" altLang="ko-KR" sz="900" b="1" dirty="0" smtClean="0"/>
                  <a:t>  </a:t>
                </a:r>
                <a:r>
                  <a:rPr lang="ko-KR" altLang="en-US" sz="900" b="1" dirty="0" smtClean="0"/>
                  <a:t>장바구니  이벤트 비회원조회</a:t>
                </a:r>
                <a:endParaRPr lang="ko-KR" altLang="en-US" sz="1400" b="1" dirty="0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2726464" y="842960"/>
                <a:ext cx="1800200" cy="2817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65352" y="729936"/>
                <a:ext cx="14734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b="1" dirty="0" smtClean="0">
                    <a:latin typeface="+mj-lt"/>
                  </a:rPr>
                  <a:t>조합원들이 직접 키운 </a:t>
                </a:r>
                <a:endParaRPr lang="en-US" altLang="ko-KR" sz="1000" b="1" dirty="0" smtClean="0">
                  <a:latin typeface="+mj-lt"/>
                </a:endParaRPr>
              </a:p>
              <a:p>
                <a:r>
                  <a:rPr lang="ko-KR" altLang="en-US" sz="1000" b="1" dirty="0" smtClean="0">
                    <a:latin typeface="+mj-lt"/>
                  </a:rPr>
                  <a:t>우리 소를 판매하여</a:t>
                </a:r>
                <a:endParaRPr lang="en-US" altLang="ko-KR" sz="1000" b="1" dirty="0" smtClean="0">
                  <a:latin typeface="+mj-lt"/>
                </a:endParaRPr>
              </a:p>
              <a:p>
                <a:r>
                  <a:rPr lang="ko-KR" altLang="en-US" sz="1000" b="1" dirty="0" smtClean="0">
                    <a:latin typeface="+mj-lt"/>
                  </a:rPr>
                  <a:t>믿을 수 있는 </a:t>
                </a:r>
                <a:r>
                  <a:rPr lang="ko-KR" altLang="en-US" sz="1000" b="1" dirty="0" err="1" smtClean="0">
                    <a:latin typeface="+mj-lt"/>
                  </a:rPr>
                  <a:t>한우</a:t>
                </a:r>
                <a:r>
                  <a:rPr lang="ko-KR" altLang="en-US" sz="1000" b="1" dirty="0" err="1">
                    <a:latin typeface="+mj-lt"/>
                  </a:rPr>
                  <a:t>왕</a:t>
                </a:r>
                <a:endParaRPr lang="ko-KR" altLang="en-US" sz="1000" b="1" dirty="0">
                  <a:latin typeface="+mj-lt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467544" y="1484784"/>
                <a:ext cx="5400600" cy="2880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467544" y="3212976"/>
                <a:ext cx="540060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467544" y="4581128"/>
                <a:ext cx="540060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7" name="그룹 26"/>
              <p:cNvGrpSpPr/>
              <p:nvPr/>
            </p:nvGrpSpPr>
            <p:grpSpPr>
              <a:xfrm>
                <a:off x="949927" y="3392996"/>
                <a:ext cx="4218668" cy="648072"/>
                <a:chOff x="949927" y="3392996"/>
                <a:chExt cx="4218668" cy="648072"/>
              </a:xfrm>
            </p:grpSpPr>
            <p:grpSp>
              <p:nvGrpSpPr>
                <p:cNvPr id="22" name="그룹 21"/>
                <p:cNvGrpSpPr/>
                <p:nvPr/>
              </p:nvGrpSpPr>
              <p:grpSpPr>
                <a:xfrm>
                  <a:off x="949927" y="3392996"/>
                  <a:ext cx="1875199" cy="648072"/>
                  <a:chOff x="731101" y="3356992"/>
                  <a:chExt cx="1875199" cy="648072"/>
                </a:xfrm>
              </p:grpSpPr>
              <p:sp>
                <p:nvSpPr>
                  <p:cNvPr id="20" name="모서리가 둥근 직사각형 19"/>
                  <p:cNvSpPr/>
                  <p:nvPr/>
                </p:nvSpPr>
                <p:spPr>
                  <a:xfrm>
                    <a:off x="731101" y="3356992"/>
                    <a:ext cx="873068" cy="648072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모서리가 둥근 직사각형 22"/>
                  <p:cNvSpPr/>
                  <p:nvPr/>
                </p:nvSpPr>
                <p:spPr>
                  <a:xfrm>
                    <a:off x="1739213" y="3356992"/>
                    <a:ext cx="867087" cy="648072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9" name="그룹 28"/>
                <p:cNvGrpSpPr/>
                <p:nvPr/>
              </p:nvGrpSpPr>
              <p:grpSpPr>
                <a:xfrm>
                  <a:off x="3110167" y="3392996"/>
                  <a:ext cx="2058428" cy="648072"/>
                  <a:chOff x="647581" y="3356992"/>
                  <a:chExt cx="2058428" cy="648072"/>
                </a:xfrm>
              </p:grpSpPr>
              <p:sp>
                <p:nvSpPr>
                  <p:cNvPr id="30" name="모서리가 둥근 직사각형 29"/>
                  <p:cNvSpPr/>
                  <p:nvPr/>
                </p:nvSpPr>
                <p:spPr>
                  <a:xfrm>
                    <a:off x="647581" y="3356992"/>
                    <a:ext cx="926772" cy="648072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모서리가 둥근 직사각형 30"/>
                  <p:cNvSpPr/>
                  <p:nvPr/>
                </p:nvSpPr>
                <p:spPr>
                  <a:xfrm>
                    <a:off x="1727701" y="3356992"/>
                    <a:ext cx="978308" cy="648072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32" name="직사각형 31"/>
              <p:cNvSpPr/>
              <p:nvPr/>
            </p:nvSpPr>
            <p:spPr>
              <a:xfrm>
                <a:off x="467544" y="5733256"/>
                <a:ext cx="5400600" cy="72008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632439" y="5805264"/>
                <a:ext cx="1347273" cy="5760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CS CENTER</a:t>
                </a:r>
              </a:p>
              <a:p>
                <a:pPr algn="ctr"/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연락처 및 </a:t>
                </a:r>
                <a:endParaRPr lang="en-US" altLang="ko-KR" sz="11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상담업무시간</a:t>
                </a:r>
                <a:endParaRPr lang="ko-KR" alt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195736" y="5805264"/>
                <a:ext cx="1548172" cy="5760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213978" y="5867690"/>
                <a:ext cx="8819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b="1" dirty="0" smtClean="0"/>
                  <a:t>Bank info </a:t>
                </a:r>
                <a:endParaRPr lang="ko-KR" altLang="en-US" sz="1100" b="1" dirty="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3989371" y="5805264"/>
                <a:ext cx="1662749" cy="5760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923928" y="5831686"/>
                <a:ext cx="8788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/>
                  <a:t>공지사항</a:t>
                </a:r>
                <a:endParaRPr lang="ko-KR" altLang="en-US" sz="11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37444" y="2924944"/>
                <a:ext cx="9589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 smtClean="0"/>
                  <a:t>BEST</a:t>
                </a:r>
                <a:r>
                  <a:rPr lang="ko-KR" altLang="en-US" sz="1400" b="1" dirty="0" smtClean="0"/>
                  <a:t>상품</a:t>
                </a:r>
                <a:endParaRPr lang="ko-KR" altLang="en-US" sz="1400" b="1" dirty="0"/>
              </a:p>
            </p:txBody>
          </p:sp>
          <p:sp>
            <p:nvSpPr>
              <p:cNvPr id="53" name="TextBox 27"/>
              <p:cNvSpPr txBox="1"/>
              <p:nvPr/>
            </p:nvSpPr>
            <p:spPr>
              <a:xfrm>
                <a:off x="1789149" y="476672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>
                    <a:solidFill>
                      <a:srgbClr val="FF0000"/>
                    </a:solidFill>
                  </a:rPr>
                  <a:t>①</a:t>
                </a:r>
                <a:endParaRPr lang="ko-KR" alt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Box 16"/>
              <p:cNvSpPr txBox="1"/>
              <p:nvPr/>
            </p:nvSpPr>
            <p:spPr>
              <a:xfrm>
                <a:off x="200165" y="4293096"/>
                <a:ext cx="3129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>
                    <a:solidFill>
                      <a:srgbClr val="FF0000"/>
                    </a:solidFill>
                  </a:rPr>
                  <a:t>⑤</a:t>
                </a:r>
                <a:endParaRPr lang="ko-KR" altLang="en-US" sz="1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35"/>
              <p:cNvSpPr txBox="1"/>
              <p:nvPr/>
            </p:nvSpPr>
            <p:spPr>
              <a:xfrm>
                <a:off x="216315" y="5767663"/>
                <a:ext cx="25122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>
                    <a:solidFill>
                      <a:srgbClr val="FF0000"/>
                    </a:solidFill>
                  </a:rPr>
                  <a:t>⑥</a:t>
                </a:r>
                <a:endParaRPr lang="ko-KR" altLang="en-US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8" name="직사각형 47"/>
          <p:cNvSpPr/>
          <p:nvPr/>
        </p:nvSpPr>
        <p:spPr>
          <a:xfrm>
            <a:off x="6101091" y="404664"/>
            <a:ext cx="283282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직사각형 50"/>
          <p:cNvSpPr/>
          <p:nvPr/>
        </p:nvSpPr>
        <p:spPr>
          <a:xfrm>
            <a:off x="6101091" y="404664"/>
            <a:ext cx="2832826" cy="330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비 고 사 항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60" name="직선 연결선 59"/>
          <p:cNvCxnSpPr/>
          <p:nvPr/>
        </p:nvCxnSpPr>
        <p:spPr>
          <a:xfrm>
            <a:off x="6101091" y="2060848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6055354" y="2946545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6101091" y="4077072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6059689" y="5229200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69140" y="746927"/>
            <a:ext cx="29354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00" b="1" dirty="0" smtClean="0"/>
              <a:t>기본메뉴는 대략적으로 정하였고 이벤트</a:t>
            </a:r>
            <a:endParaRPr lang="en-US" altLang="ko-KR" sz="1000" b="1" dirty="0"/>
          </a:p>
          <a:p>
            <a:r>
              <a:rPr lang="ko-KR" altLang="en-US" sz="1000" b="1" dirty="0" smtClean="0"/>
              <a:t>메뉴는 빠질 수도 있으며 시안 참고 후 내용적인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감가가 있을 수 있습니다</a:t>
            </a:r>
            <a:r>
              <a:rPr lang="en-US" altLang="ko-KR" sz="1000" b="1" dirty="0" smtClean="0"/>
              <a:t>.</a:t>
            </a:r>
          </a:p>
          <a:p>
            <a:r>
              <a:rPr lang="en-US" altLang="ko-KR" sz="1000" b="1" dirty="0" smtClean="0"/>
              <a:t>+</a:t>
            </a:r>
            <a:r>
              <a:rPr lang="ko-KR" altLang="en-US" sz="1000" b="1" dirty="0" smtClean="0"/>
              <a:t>로그인 할 때 비회원주문조회도 가능한지 여부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확인 부탁 드립니다</a:t>
            </a:r>
            <a:r>
              <a:rPr lang="en-US" altLang="ko-KR" sz="1000" b="1" dirty="0" smtClean="0"/>
              <a:t>. </a:t>
            </a:r>
            <a:br>
              <a:rPr lang="en-US" altLang="ko-KR" sz="1000" b="1" dirty="0" smtClean="0"/>
            </a:br>
            <a:r>
              <a:rPr lang="ko-KR" altLang="en-US" sz="1000" b="1" dirty="0" smtClean="0"/>
              <a:t>가능하다면 비회원주문조회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추가할 예정입니다</a:t>
            </a:r>
            <a:r>
              <a:rPr lang="en-US" altLang="ko-KR" sz="1000" b="1" dirty="0" smtClean="0"/>
              <a:t>.</a:t>
            </a:r>
            <a:r>
              <a:rPr lang="ko-KR" altLang="en-US" sz="1000" b="1" dirty="0" smtClean="0"/>
              <a:t> </a:t>
            </a:r>
            <a:endParaRPr lang="ko-KR" altLang="en-US" sz="1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091421" y="2145050"/>
            <a:ext cx="2760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2. </a:t>
            </a:r>
            <a:r>
              <a:rPr lang="ko-KR" altLang="en-US" sz="1000" b="1" dirty="0" smtClean="0"/>
              <a:t>메뉴는 아직 확정이 아니나 큰 카테고리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안에서 마우스를 가져다 대거나 클릭하면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세부 메뉴 내역을 볼 수 있도록 되었으면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좋겠습니다</a:t>
            </a:r>
            <a:r>
              <a:rPr lang="en-US" altLang="ko-KR" sz="1000" b="1" dirty="0" smtClean="0"/>
              <a:t>.  EX)</a:t>
            </a:r>
            <a:r>
              <a:rPr lang="ko-KR" altLang="en-US" sz="1000" b="1" dirty="0" smtClean="0"/>
              <a:t>구이용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요리용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선물세트 등</a:t>
            </a:r>
            <a:endParaRPr lang="ko-KR" altLang="en-US" sz="1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079882" y="3034117"/>
            <a:ext cx="30748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3. </a:t>
            </a:r>
            <a:r>
              <a:rPr lang="ko-KR" altLang="en-US" sz="1000" b="1" dirty="0" smtClean="0"/>
              <a:t>이미지 사진은 때에 따라 자주는 아니지만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 유지 보수 기간에 변경 할 수 있는지 궁금합니다</a:t>
            </a:r>
            <a:r>
              <a:rPr lang="en-US" altLang="ko-KR" sz="1000" b="1" dirty="0" smtClean="0"/>
              <a:t>.</a:t>
            </a:r>
          </a:p>
          <a:p>
            <a:r>
              <a:rPr lang="ko-KR" altLang="en-US" sz="1000" b="1" dirty="0" smtClean="0"/>
              <a:t>홍보 이미지와 글씨가 합쳐서 자동으로 여러 장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넘어가는 형태를 원합니다</a:t>
            </a:r>
            <a:r>
              <a:rPr lang="en-US" altLang="ko-KR" sz="1000" b="1" dirty="0" smtClean="0"/>
              <a:t>. EX)</a:t>
            </a:r>
            <a:r>
              <a:rPr lang="ko-KR" altLang="en-US" sz="1000" b="1" dirty="0" smtClean="0"/>
              <a:t>선물세트 홍보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이미지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조합원이 직접 키운 소 판매신뢰 강조 등 </a:t>
            </a:r>
            <a:endParaRPr lang="ko-KR" altLang="en-US" sz="1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062526" y="4152562"/>
            <a:ext cx="2978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4</a:t>
            </a:r>
            <a:r>
              <a:rPr lang="ko-KR" altLang="en-US" sz="1000" b="1" dirty="0" smtClean="0"/>
              <a:t>번과 </a:t>
            </a:r>
            <a:r>
              <a:rPr lang="en-US" altLang="ko-KR" sz="1000" b="1" dirty="0" smtClean="0"/>
              <a:t>5</a:t>
            </a:r>
            <a:r>
              <a:rPr lang="ko-KR" altLang="en-US" sz="1000" b="1" dirty="0" smtClean="0"/>
              <a:t>번은 때에 따라 올라가는 상품이 계속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변경 될 수 있습니다</a:t>
            </a:r>
            <a:r>
              <a:rPr lang="en-US" altLang="ko-KR" sz="1000" b="1" dirty="0" smtClean="0"/>
              <a:t>. BEST</a:t>
            </a:r>
            <a:r>
              <a:rPr lang="ko-KR" altLang="en-US" sz="1000" b="1" dirty="0" smtClean="0"/>
              <a:t>또는 추천 상품이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다 팔릴 경우 매진 후 상품은 뜨나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품절 등 표시 여부로 가능한지 궁금합니다</a:t>
            </a:r>
            <a:r>
              <a:rPr lang="en-US" altLang="ko-KR" sz="1000" b="1" dirty="0" smtClean="0"/>
              <a:t>.</a:t>
            </a:r>
            <a:r>
              <a:rPr lang="ko-KR" altLang="en-US" sz="1000" b="1" dirty="0" smtClean="0"/>
              <a:t> 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4,5</a:t>
            </a:r>
            <a:r>
              <a:rPr lang="ko-KR" altLang="en-US" sz="1000" b="1" dirty="0" smtClean="0"/>
              <a:t>번 밑에 선물세트 등 스크롤 내릴 때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가지가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아닌 </a:t>
            </a:r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번으로 선물세트 등 추가 가능성 있습니다</a:t>
            </a:r>
            <a:r>
              <a:rPr lang="en-US" altLang="ko-KR" sz="1000" b="1" dirty="0" smtClean="0"/>
              <a:t>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33150" y="5211777"/>
            <a:ext cx="279756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6. CS</a:t>
            </a:r>
            <a:r>
              <a:rPr lang="ko-KR" altLang="en-US" sz="1000" b="1" dirty="0" smtClean="0"/>
              <a:t>상담 업무 시간 또는 근무 시간 기재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은행입금 계좌 안내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고객센터 하위 메뉴 안에 공지사항 글들을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메인 첫 화면 밑에서 같이 확인 할 수 있도록</a:t>
            </a:r>
            <a:r>
              <a:rPr lang="en-US" altLang="ko-KR" sz="1000" b="1" dirty="0" smtClean="0"/>
              <a:t> </a:t>
            </a:r>
          </a:p>
          <a:p>
            <a:r>
              <a:rPr lang="ko-KR" altLang="en-US" sz="1000" b="1" dirty="0" smtClean="0"/>
              <a:t>해주시길 바랍니다</a:t>
            </a:r>
            <a:r>
              <a:rPr lang="en-US" altLang="ko-KR" sz="1000" b="1" dirty="0" smtClean="0"/>
              <a:t>.</a:t>
            </a:r>
            <a:endParaRPr lang="en-US" altLang="ko-KR" sz="1000" b="1" dirty="0"/>
          </a:p>
          <a:p>
            <a:r>
              <a:rPr lang="en-US" altLang="ko-KR" sz="1000" b="1" dirty="0" smtClean="0"/>
              <a:t>6</a:t>
            </a:r>
            <a:r>
              <a:rPr lang="ko-KR" altLang="en-US" sz="1000" b="1" dirty="0" smtClean="0"/>
              <a:t>번 내용은 모든 화면 클릭 시 하단에 고정 될</a:t>
            </a:r>
            <a:endParaRPr lang="en-US" altLang="ko-KR" sz="1000" b="1" dirty="0" smtClean="0"/>
          </a:p>
          <a:p>
            <a:r>
              <a:rPr lang="ko-KR" altLang="en-US" sz="1000" b="1" dirty="0" err="1" smtClean="0"/>
              <a:t>수있는지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확인부탁드립니다</a:t>
            </a:r>
            <a:r>
              <a:rPr lang="en-US" altLang="ko-KR" sz="1000" b="1" dirty="0" smtClean="0"/>
              <a:t>.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05163" y="3523074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상품 이미지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및 제품 설명</a:t>
            </a:r>
            <a:endParaRPr lang="en-US" altLang="ko-KR" sz="1000" b="1" dirty="0" smtClean="0"/>
          </a:p>
          <a:p>
            <a:endParaRPr lang="en-US" altLang="ko-KR" sz="1000" dirty="0" smtClean="0"/>
          </a:p>
        </p:txBody>
      </p:sp>
      <p:sp>
        <p:nvSpPr>
          <p:cNvPr id="79" name="TextBox 78"/>
          <p:cNvSpPr txBox="1"/>
          <p:nvPr/>
        </p:nvSpPr>
        <p:spPr>
          <a:xfrm>
            <a:off x="1928173" y="3501008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상품 이미지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및 제품 설명</a:t>
            </a:r>
            <a:endParaRPr lang="en-US" altLang="ko-KR" sz="1000" b="1" dirty="0" smtClean="0"/>
          </a:p>
          <a:p>
            <a:endParaRPr lang="en-US" altLang="ko-KR" sz="10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3080301" y="3523074"/>
            <a:ext cx="915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상품 이미지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및 제품 설명</a:t>
            </a:r>
            <a:endParaRPr lang="en-US" altLang="ko-KR" sz="1000" b="1" dirty="0" smtClean="0"/>
          </a:p>
          <a:p>
            <a:endParaRPr lang="en-US" altLang="ko-KR" sz="10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4139952" y="3501008"/>
            <a:ext cx="1072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상품 이미지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및 제품 설명</a:t>
            </a:r>
            <a:endParaRPr lang="en-US" altLang="ko-KR" sz="1000" b="1" dirty="0" smtClean="0"/>
          </a:p>
          <a:p>
            <a:endParaRPr lang="en-US" altLang="ko-KR" sz="1000" dirty="0" smtClean="0"/>
          </a:p>
        </p:txBody>
      </p:sp>
      <p:grpSp>
        <p:nvGrpSpPr>
          <p:cNvPr id="78" name="그룹 77"/>
          <p:cNvGrpSpPr/>
          <p:nvPr/>
        </p:nvGrpSpPr>
        <p:grpSpPr>
          <a:xfrm>
            <a:off x="986680" y="4761148"/>
            <a:ext cx="915635" cy="648072"/>
            <a:chOff x="986680" y="4761148"/>
            <a:chExt cx="915635" cy="648072"/>
          </a:xfrm>
        </p:grpSpPr>
        <p:sp>
          <p:nvSpPr>
            <p:cNvPr id="84" name="모서리가 둥근 직사각형 83"/>
            <p:cNvSpPr/>
            <p:nvPr/>
          </p:nvSpPr>
          <p:spPr>
            <a:xfrm>
              <a:off x="1007964" y="4761148"/>
              <a:ext cx="87306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86680" y="4855222"/>
              <a:ext cx="9156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상품 이미지</a:t>
              </a:r>
              <a:endParaRPr lang="en-US" altLang="ko-KR" sz="1000" b="1" dirty="0" smtClean="0"/>
            </a:p>
            <a:p>
              <a:r>
                <a:rPr lang="ko-KR" altLang="en-US" sz="1000" b="1" dirty="0" smtClean="0"/>
                <a:t>및 제품 설명</a:t>
              </a:r>
              <a:endParaRPr lang="en-US" altLang="ko-KR" sz="1000" b="1" dirty="0" smtClean="0"/>
            </a:p>
            <a:p>
              <a:endParaRPr lang="en-US" altLang="ko-KR" sz="1000" dirty="0" smtClean="0"/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2144197" y="4797152"/>
            <a:ext cx="915635" cy="648072"/>
            <a:chOff x="986680" y="4761148"/>
            <a:chExt cx="915635" cy="648072"/>
          </a:xfrm>
        </p:grpSpPr>
        <p:sp>
          <p:nvSpPr>
            <p:cNvPr id="88" name="모서리가 둥근 직사각형 87"/>
            <p:cNvSpPr/>
            <p:nvPr/>
          </p:nvSpPr>
          <p:spPr>
            <a:xfrm>
              <a:off x="1007964" y="4761148"/>
              <a:ext cx="87306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86680" y="4855222"/>
              <a:ext cx="9156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상품 이미지</a:t>
              </a:r>
              <a:endParaRPr lang="en-US" altLang="ko-KR" sz="1000" b="1" dirty="0" smtClean="0"/>
            </a:p>
            <a:p>
              <a:r>
                <a:rPr lang="ko-KR" altLang="en-US" sz="1000" b="1" dirty="0" smtClean="0"/>
                <a:t>및 제품 설명</a:t>
              </a:r>
              <a:endParaRPr lang="en-US" altLang="ko-KR" sz="1000" b="1" dirty="0" smtClean="0"/>
            </a:p>
            <a:p>
              <a:endParaRPr lang="en-US" altLang="ko-KR" sz="1000" b="1" dirty="0" smtClean="0"/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3296325" y="4797152"/>
            <a:ext cx="915635" cy="648072"/>
            <a:chOff x="986680" y="4761148"/>
            <a:chExt cx="915635" cy="648072"/>
          </a:xfrm>
        </p:grpSpPr>
        <p:sp>
          <p:nvSpPr>
            <p:cNvPr id="91" name="모서리가 둥근 직사각형 90"/>
            <p:cNvSpPr/>
            <p:nvPr/>
          </p:nvSpPr>
          <p:spPr>
            <a:xfrm>
              <a:off x="1007964" y="4761148"/>
              <a:ext cx="87306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86680" y="4855222"/>
              <a:ext cx="9156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상품 이미지</a:t>
              </a:r>
              <a:endParaRPr lang="en-US" altLang="ko-KR" sz="1000" b="1" dirty="0" smtClean="0"/>
            </a:p>
            <a:p>
              <a:r>
                <a:rPr lang="ko-KR" altLang="en-US" sz="1000" b="1" dirty="0" smtClean="0"/>
                <a:t>및 제품 설명</a:t>
              </a:r>
              <a:endParaRPr lang="en-US" altLang="ko-KR" sz="1000" b="1" dirty="0" smtClean="0"/>
            </a:p>
            <a:p>
              <a:endParaRPr lang="en-US" altLang="ko-KR" sz="1000" b="1" dirty="0" smtClean="0"/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4304437" y="4797152"/>
            <a:ext cx="915635" cy="648072"/>
            <a:chOff x="986680" y="4761148"/>
            <a:chExt cx="915635" cy="648072"/>
          </a:xfrm>
        </p:grpSpPr>
        <p:sp>
          <p:nvSpPr>
            <p:cNvPr id="94" name="모서리가 둥근 직사각형 93"/>
            <p:cNvSpPr/>
            <p:nvPr/>
          </p:nvSpPr>
          <p:spPr>
            <a:xfrm>
              <a:off x="1007964" y="4761148"/>
              <a:ext cx="873068" cy="64807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86680" y="4855222"/>
              <a:ext cx="9156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dirty="0" smtClean="0"/>
                <a:t>상품 이미지</a:t>
              </a:r>
              <a:endParaRPr lang="en-US" altLang="ko-KR" sz="1000" b="1" dirty="0" smtClean="0"/>
            </a:p>
            <a:p>
              <a:r>
                <a:rPr lang="ko-KR" altLang="en-US" sz="1000" b="1" dirty="0" smtClean="0"/>
                <a:t>및 제품 설명</a:t>
              </a:r>
              <a:endParaRPr lang="en-US" altLang="ko-KR" sz="1000" b="1" dirty="0" smtClean="0"/>
            </a:p>
            <a:p>
              <a:endParaRPr lang="en-US" altLang="ko-KR" sz="1000" dirty="0" smtClean="0"/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361071" y="1526594"/>
            <a:ext cx="4324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인기상품  구이용   요리용  보신용    </a:t>
            </a:r>
            <a:r>
              <a:rPr lang="ko-KR" altLang="en-US" sz="1000" b="1" dirty="0" err="1" smtClean="0"/>
              <a:t>실속모듬세트</a:t>
            </a:r>
            <a:r>
              <a:rPr lang="ko-KR" altLang="en-US" sz="1000" b="1" dirty="0" smtClean="0"/>
              <a:t>  선물세트 구매후기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011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188640"/>
            <a:ext cx="5760640" cy="6480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pic>
        <p:nvPicPr>
          <p:cNvPr id="5" name="Picture 2" descr="d:\user\Desktop\김경민\한우왕 로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0" y="260419"/>
            <a:ext cx="136815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6"/>
          <p:cNvSpPr txBox="1"/>
          <p:nvPr/>
        </p:nvSpPr>
        <p:spPr>
          <a:xfrm>
            <a:off x="1835696" y="282323"/>
            <a:ext cx="399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b="1" dirty="0" smtClean="0"/>
              <a:t>로그인   회원가입   </a:t>
            </a:r>
            <a:r>
              <a:rPr lang="ko-KR" altLang="en-US" sz="900" b="1" dirty="0" err="1" smtClean="0"/>
              <a:t>마이페이</a:t>
            </a:r>
            <a:r>
              <a:rPr lang="ko-KR" altLang="en-US" sz="900" b="1" dirty="0" err="1"/>
              <a:t>지</a:t>
            </a:r>
            <a:r>
              <a:rPr lang="ko-KR" altLang="en-US" sz="900" b="1" dirty="0" smtClean="0"/>
              <a:t>   고객센터</a:t>
            </a:r>
            <a:r>
              <a:rPr lang="en-US" altLang="ko-KR" sz="900" b="1" dirty="0" smtClean="0"/>
              <a:t>  </a:t>
            </a:r>
            <a:r>
              <a:rPr lang="ko-KR" altLang="en-US" sz="900" b="1" dirty="0" smtClean="0"/>
              <a:t>장바구니  이벤트 비회원조회</a:t>
            </a:r>
            <a:endParaRPr lang="ko-KR" altLang="en-US" sz="1400" b="1" dirty="0"/>
          </a:p>
        </p:txBody>
      </p:sp>
      <p:grpSp>
        <p:nvGrpSpPr>
          <p:cNvPr id="2049" name="그룹 2048"/>
          <p:cNvGrpSpPr/>
          <p:nvPr/>
        </p:nvGrpSpPr>
        <p:grpSpPr>
          <a:xfrm>
            <a:off x="2447655" y="677842"/>
            <a:ext cx="1800200" cy="281784"/>
            <a:chOff x="2447655" y="677842"/>
            <a:chExt cx="1800200" cy="281784"/>
          </a:xfrm>
        </p:grpSpPr>
        <p:sp>
          <p:nvSpPr>
            <p:cNvPr id="7" name="직사각형 6"/>
            <p:cNvSpPr/>
            <p:nvPr/>
          </p:nvSpPr>
          <p:spPr>
            <a:xfrm>
              <a:off x="2447655" y="677842"/>
              <a:ext cx="1800200" cy="2817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32027" y="70331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smtClean="0"/>
                <a:t>검</a:t>
              </a:r>
              <a:r>
                <a:rPr lang="ko-KR" altLang="en-US" sz="900" dirty="0"/>
                <a:t>색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57306" y="541736"/>
            <a:ext cx="14734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latin typeface="+mj-lt"/>
              </a:rPr>
              <a:t>조합원들이 직접 키운 </a:t>
            </a:r>
            <a:endParaRPr lang="en-US" altLang="ko-KR" sz="1000" b="1" dirty="0" smtClean="0">
              <a:latin typeface="+mj-lt"/>
            </a:endParaRPr>
          </a:p>
          <a:p>
            <a:r>
              <a:rPr lang="ko-KR" altLang="en-US" sz="1000" b="1" dirty="0" smtClean="0">
                <a:latin typeface="+mj-lt"/>
              </a:rPr>
              <a:t>우리 소를 판매하여</a:t>
            </a:r>
            <a:endParaRPr lang="en-US" altLang="ko-KR" sz="1000" b="1" dirty="0" smtClean="0">
              <a:latin typeface="+mj-lt"/>
            </a:endParaRPr>
          </a:p>
          <a:p>
            <a:r>
              <a:rPr lang="ko-KR" altLang="en-US" sz="1000" b="1" dirty="0" smtClean="0">
                <a:latin typeface="+mj-lt"/>
              </a:rPr>
              <a:t>믿을 수 있는 </a:t>
            </a:r>
            <a:r>
              <a:rPr lang="ko-KR" altLang="en-US" sz="1000" b="1" dirty="0" err="1" smtClean="0">
                <a:latin typeface="+mj-lt"/>
              </a:rPr>
              <a:t>한우</a:t>
            </a:r>
            <a:r>
              <a:rPr lang="ko-KR" altLang="en-US" sz="1000" b="1" dirty="0" err="1">
                <a:latin typeface="+mj-lt"/>
              </a:rPr>
              <a:t>왕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04704" y="515995"/>
            <a:ext cx="1378683" cy="60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081255" y="256303"/>
            <a:ext cx="2832826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081255" y="256303"/>
            <a:ext cx="2832826" cy="330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비 고 사 항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6081255" y="1556792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081255" y="5013176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3" name="그룹 2052"/>
          <p:cNvGrpSpPr/>
          <p:nvPr/>
        </p:nvGrpSpPr>
        <p:grpSpPr>
          <a:xfrm>
            <a:off x="368446" y="1298521"/>
            <a:ext cx="5400600" cy="288032"/>
            <a:chOff x="368446" y="1298521"/>
            <a:chExt cx="5400600" cy="288032"/>
          </a:xfrm>
        </p:grpSpPr>
        <p:sp>
          <p:nvSpPr>
            <p:cNvPr id="19" name="직사각형 18"/>
            <p:cNvSpPr/>
            <p:nvPr/>
          </p:nvSpPr>
          <p:spPr>
            <a:xfrm>
              <a:off x="368446" y="1298521"/>
              <a:ext cx="5400600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2816" y="1310571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smtClean="0"/>
                <a:t>메</a:t>
              </a:r>
              <a:r>
                <a:rPr lang="ko-KR" altLang="en-US" sz="1000" b="1"/>
                <a:t>뉴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1600" y="1328643"/>
              <a:ext cx="4797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인기상품  구이용   요리용  보신용    </a:t>
              </a:r>
              <a:r>
                <a:rPr lang="ko-KR" altLang="en-US" sz="1000" b="1" dirty="0" err="1" smtClean="0"/>
                <a:t>실속모듬세트</a:t>
              </a:r>
              <a:r>
                <a:rPr lang="ko-KR" altLang="en-US" sz="1000" b="1" dirty="0" smtClean="0"/>
                <a:t>  선물세트 구매후기</a:t>
              </a:r>
            </a:p>
          </p:txBody>
        </p:sp>
      </p:grpSp>
      <p:pic>
        <p:nvPicPr>
          <p:cNvPr id="2050" name="Picture 2" descr="d:\user\Desktop\카테고리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6" y="1754869"/>
            <a:ext cx="5400600" cy="18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\Desktop\카테고리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6" y="3789040"/>
            <a:ext cx="5400600" cy="12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7"/>
          <p:cNvSpPr txBox="1"/>
          <p:nvPr/>
        </p:nvSpPr>
        <p:spPr>
          <a:xfrm>
            <a:off x="82630" y="174667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solidFill>
                  <a:srgbClr val="FF0000"/>
                </a:solidFill>
              </a:rPr>
              <a:t>①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TextBox 28"/>
          <p:cNvSpPr txBox="1"/>
          <p:nvPr/>
        </p:nvSpPr>
        <p:spPr>
          <a:xfrm flipH="1">
            <a:off x="75427" y="3717032"/>
            <a:ext cx="392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solidFill>
                  <a:srgbClr val="FF0000"/>
                </a:solidFill>
              </a:rPr>
              <a:t>②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5429" y="618006"/>
            <a:ext cx="2879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1,2 </a:t>
            </a:r>
            <a:r>
              <a:rPr lang="ko-KR" altLang="en-US" sz="1000" b="1" dirty="0" smtClean="0"/>
              <a:t>카테고리 대략 적인 가이드는 </a:t>
            </a:r>
            <a:r>
              <a:rPr lang="en-US" altLang="ko-KR" sz="1000" b="1" dirty="0" smtClean="0"/>
              <a:t>1</a:t>
            </a:r>
            <a:r>
              <a:rPr lang="ko-KR" altLang="en-US" sz="1000" b="1" dirty="0" smtClean="0"/>
              <a:t>번 또는 </a:t>
            </a:r>
            <a:r>
              <a:rPr lang="en-US" altLang="ko-KR" sz="1000" b="1" dirty="0" smtClean="0"/>
              <a:t>2</a:t>
            </a:r>
            <a:r>
              <a:rPr lang="ko-KR" altLang="en-US" sz="1000" b="1" dirty="0" smtClean="0"/>
              <a:t>번</a:t>
            </a:r>
            <a:endParaRPr lang="en-US" altLang="ko-KR" sz="1000" b="1" dirty="0" smtClean="0"/>
          </a:p>
          <a:p>
            <a:r>
              <a:rPr lang="ko-KR" altLang="en-US" sz="1000" b="1" dirty="0" err="1" smtClean="0"/>
              <a:t>으로</a:t>
            </a:r>
            <a:r>
              <a:rPr lang="ko-KR" altLang="en-US" sz="1000" b="1" dirty="0" smtClean="0"/>
              <a:t> 이룰 예정이며 이런 느낌 위주로 갈 예정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입니다</a:t>
            </a:r>
            <a:r>
              <a:rPr lang="en-US" altLang="ko-KR" sz="1000" b="1" dirty="0" smtClean="0"/>
              <a:t>. </a:t>
            </a:r>
            <a:endParaRPr lang="ko-KR" altLang="en-US" sz="1000" b="1" dirty="0"/>
          </a:p>
        </p:txBody>
      </p:sp>
      <p:pic>
        <p:nvPicPr>
          <p:cNvPr id="2052" name="Picture 4" descr="d:\user\Desktop\요리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4" y="5008662"/>
            <a:ext cx="5660460" cy="15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9"/>
          <p:cNvSpPr txBox="1"/>
          <p:nvPr/>
        </p:nvSpPr>
        <p:spPr>
          <a:xfrm>
            <a:off x="107504" y="476695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solidFill>
                  <a:srgbClr val="FF0000"/>
                </a:solidFill>
              </a:rPr>
              <a:t>③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461" y="1598603"/>
            <a:ext cx="2831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 smtClean="0"/>
              <a:t>3. </a:t>
            </a:r>
            <a:r>
              <a:rPr lang="ko-KR" altLang="en-US" sz="1000" b="1" dirty="0" smtClean="0"/>
              <a:t>카테고리 이후 상품 배치 및 간단 제품 소개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형식으로 갈 예정입니다</a:t>
            </a:r>
            <a:r>
              <a:rPr lang="en-US" altLang="ko-KR" sz="1000" b="1" dirty="0" smtClean="0"/>
              <a:t>. </a:t>
            </a:r>
            <a:endParaRPr lang="ko-KR" alt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03785" y="2386943"/>
            <a:ext cx="14734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latin typeface="+mj-lt"/>
              </a:rPr>
              <a:t>조합원들이 직접 키운 </a:t>
            </a:r>
            <a:endParaRPr lang="en-US" altLang="ko-KR" sz="1000" b="1" dirty="0" smtClean="0">
              <a:latin typeface="+mj-lt"/>
            </a:endParaRPr>
          </a:p>
          <a:p>
            <a:r>
              <a:rPr lang="ko-KR" altLang="en-US" sz="1000" b="1" dirty="0" smtClean="0">
                <a:latin typeface="+mj-lt"/>
              </a:rPr>
              <a:t>우리 소를 판매하여</a:t>
            </a:r>
            <a:endParaRPr lang="en-US" altLang="ko-KR" sz="1000" b="1" dirty="0" smtClean="0">
              <a:latin typeface="+mj-lt"/>
            </a:endParaRPr>
          </a:p>
          <a:p>
            <a:r>
              <a:rPr lang="ko-KR" altLang="en-US" sz="1000" b="1" dirty="0" smtClean="0">
                <a:latin typeface="+mj-lt"/>
              </a:rPr>
              <a:t>믿을 수 있는 </a:t>
            </a:r>
            <a:r>
              <a:rPr lang="ko-KR" altLang="en-US" sz="1000" b="1" dirty="0" err="1" smtClean="0">
                <a:latin typeface="+mj-lt"/>
              </a:rPr>
              <a:t>한우</a:t>
            </a:r>
            <a:r>
              <a:rPr lang="ko-KR" altLang="en-US" sz="1000" b="1" dirty="0" err="1">
                <a:latin typeface="+mj-lt"/>
              </a:rPr>
              <a:t>왕</a:t>
            </a:r>
            <a:endParaRPr lang="ko-KR" altLang="en-US" sz="1000" b="1" dirty="0">
              <a:latin typeface="+mj-lt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6081255" y="2276872"/>
            <a:ext cx="2832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6115461" y="2386943"/>
            <a:ext cx="1415612" cy="553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8" name="TextBox 2047"/>
          <p:cNvSpPr txBox="1"/>
          <p:nvPr/>
        </p:nvSpPr>
        <p:spPr>
          <a:xfrm>
            <a:off x="6187469" y="3068960"/>
            <a:ext cx="2633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/>
              <a:t>이 타이틀은 </a:t>
            </a:r>
            <a:r>
              <a:rPr lang="ko-KR" altLang="en-US" sz="1050" b="1" dirty="0" err="1" smtClean="0"/>
              <a:t>검색창</a:t>
            </a:r>
            <a:r>
              <a:rPr lang="ko-KR" altLang="en-US" sz="1050" b="1" dirty="0" smtClean="0"/>
              <a:t> 옆에 항상 위치하여 </a:t>
            </a:r>
            <a:endParaRPr lang="en-US" altLang="ko-KR" sz="1050" b="1" dirty="0" smtClean="0"/>
          </a:p>
          <a:p>
            <a:r>
              <a:rPr lang="ko-KR" altLang="en-US" sz="1050" b="1" dirty="0" smtClean="0"/>
              <a:t>신뢰를 주는 이미지 디자인을 하여 </a:t>
            </a:r>
            <a:r>
              <a:rPr lang="ko-KR" altLang="en-US" sz="1050" b="1" dirty="0" err="1" smtClean="0"/>
              <a:t>눈에띄도록</a:t>
            </a:r>
            <a:r>
              <a:rPr lang="ko-KR" altLang="en-US" sz="1050" b="1" dirty="0" smtClean="0"/>
              <a:t> 계속 고정 될 수 있도록 위치하였으면 좋겠습니다</a:t>
            </a:r>
            <a:r>
              <a:rPr lang="en-US" altLang="ko-KR" sz="105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4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5760640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d:\user\Desktop\김경민\한우왕 로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637"/>
            <a:ext cx="136815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46"/>
          <p:cNvSpPr txBox="1"/>
          <p:nvPr/>
        </p:nvSpPr>
        <p:spPr>
          <a:xfrm>
            <a:off x="1835696" y="504033"/>
            <a:ext cx="3995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b="1" dirty="0" smtClean="0"/>
              <a:t>로그인   회원가입   </a:t>
            </a:r>
            <a:r>
              <a:rPr lang="ko-KR" altLang="en-US" sz="900" b="1" dirty="0" err="1" smtClean="0"/>
              <a:t>마이페이</a:t>
            </a:r>
            <a:r>
              <a:rPr lang="ko-KR" altLang="en-US" sz="900" b="1" dirty="0" err="1"/>
              <a:t>지</a:t>
            </a:r>
            <a:r>
              <a:rPr lang="ko-KR" altLang="en-US" sz="900" b="1" dirty="0" smtClean="0"/>
              <a:t>   고객센터</a:t>
            </a:r>
            <a:r>
              <a:rPr lang="en-US" altLang="ko-KR" sz="900" b="1" dirty="0" smtClean="0"/>
              <a:t>  </a:t>
            </a:r>
            <a:r>
              <a:rPr lang="ko-KR" altLang="en-US" sz="900" b="1" dirty="0" smtClean="0"/>
              <a:t>장바구니  이벤트 비회원조회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2475925" y="842960"/>
            <a:ext cx="1800200" cy="281784"/>
            <a:chOff x="2447655" y="677842"/>
            <a:chExt cx="1800200" cy="281784"/>
          </a:xfrm>
        </p:grpSpPr>
        <p:sp>
          <p:nvSpPr>
            <p:cNvPr id="8" name="직사각형 7"/>
            <p:cNvSpPr/>
            <p:nvPr/>
          </p:nvSpPr>
          <p:spPr>
            <a:xfrm>
              <a:off x="2447655" y="677842"/>
              <a:ext cx="1800200" cy="2817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32027" y="70331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smtClean="0"/>
                <a:t>검</a:t>
              </a:r>
              <a:r>
                <a:rPr lang="ko-KR" altLang="en-US" sz="900" dirty="0"/>
                <a:t>색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86840" y="765405"/>
            <a:ext cx="14734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latin typeface="+mj-lt"/>
              </a:rPr>
              <a:t>조합원들이 직접 키운 </a:t>
            </a:r>
            <a:endParaRPr lang="en-US" altLang="ko-KR" sz="1000" b="1" dirty="0" smtClean="0">
              <a:latin typeface="+mj-lt"/>
            </a:endParaRPr>
          </a:p>
          <a:p>
            <a:r>
              <a:rPr lang="ko-KR" altLang="en-US" sz="1000" b="1" dirty="0" smtClean="0">
                <a:latin typeface="+mj-lt"/>
              </a:rPr>
              <a:t>우리 소를 판매하여</a:t>
            </a:r>
            <a:endParaRPr lang="en-US" altLang="ko-KR" sz="1000" b="1" dirty="0" smtClean="0">
              <a:latin typeface="+mj-lt"/>
            </a:endParaRPr>
          </a:p>
          <a:p>
            <a:r>
              <a:rPr lang="ko-KR" altLang="en-US" sz="1000" b="1" dirty="0" smtClean="0">
                <a:latin typeface="+mj-lt"/>
              </a:rPr>
              <a:t>믿을 수 있는 </a:t>
            </a:r>
            <a:r>
              <a:rPr lang="ko-KR" altLang="en-US" sz="1000" b="1" dirty="0" err="1" smtClean="0">
                <a:latin typeface="+mj-lt"/>
              </a:rPr>
              <a:t>한우</a:t>
            </a:r>
            <a:r>
              <a:rPr lang="ko-KR" altLang="en-US" sz="1000" b="1" dirty="0" err="1">
                <a:latin typeface="+mj-lt"/>
              </a:rPr>
              <a:t>왕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404704" y="764704"/>
            <a:ext cx="1378683" cy="605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28184" y="332656"/>
            <a:ext cx="2808312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228184" y="332656"/>
            <a:ext cx="2808312" cy="3306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</a:rPr>
              <a:t>비 고 사 항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6176" y="764704"/>
            <a:ext cx="29738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대략적인 메뉴 이며  수정 될 수 있습니다</a:t>
            </a:r>
            <a:r>
              <a:rPr lang="en-US" altLang="ko-KR" sz="1000" b="1" dirty="0" smtClean="0"/>
              <a:t>.</a:t>
            </a:r>
          </a:p>
          <a:p>
            <a:endParaRPr lang="en-US" altLang="ko-KR" sz="1000" b="1" dirty="0" smtClean="0"/>
          </a:p>
          <a:p>
            <a:r>
              <a:rPr lang="ko-KR" altLang="en-US" sz="1000" b="1" dirty="0" smtClean="0"/>
              <a:t>인기상품 메뉴를 클릭하면 하위전체메뉴</a:t>
            </a:r>
            <a:r>
              <a:rPr lang="en-US" altLang="ko-KR" sz="1000" b="1" dirty="0" smtClean="0"/>
              <a:t>,</a:t>
            </a:r>
          </a:p>
          <a:p>
            <a:endParaRPr lang="en-US" altLang="ko-KR" sz="1000" b="1" dirty="0" smtClean="0"/>
          </a:p>
          <a:p>
            <a:r>
              <a:rPr lang="ko-KR" altLang="en-US" sz="1000" b="1" dirty="0" smtClean="0"/>
              <a:t>구이용</a:t>
            </a:r>
            <a:r>
              <a:rPr lang="en-US" altLang="ko-KR" sz="1000" b="1" dirty="0" smtClean="0"/>
              <a:t>, </a:t>
            </a:r>
            <a:r>
              <a:rPr lang="ko-KR" altLang="en-US" sz="1000" b="1" dirty="0" smtClean="0"/>
              <a:t>요리용 등 클릭하면 각 하위에 속해있는</a:t>
            </a:r>
            <a:endParaRPr lang="en-US" altLang="ko-KR" sz="1000" b="1" dirty="0" smtClean="0"/>
          </a:p>
          <a:p>
            <a:endParaRPr lang="en-US" altLang="ko-KR" sz="1000" b="1" dirty="0" smtClean="0"/>
          </a:p>
          <a:p>
            <a:r>
              <a:rPr lang="ko-KR" altLang="en-US" sz="1000" b="1" dirty="0" smtClean="0"/>
              <a:t>전체메뉴가 나오는 형식으로 되어 정확한</a:t>
            </a:r>
            <a:r>
              <a:rPr lang="en-US" altLang="ko-KR" sz="1000" b="1" dirty="0"/>
              <a:t> </a:t>
            </a:r>
            <a:r>
              <a:rPr lang="ko-KR" altLang="en-US" sz="1000" b="1" dirty="0" smtClean="0"/>
              <a:t>메뉴는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ko-KR" altLang="en-US" sz="1000" b="1" dirty="0" smtClean="0"/>
              <a:t>빠른 </a:t>
            </a:r>
            <a:r>
              <a:rPr lang="ko-KR" altLang="en-US" sz="1000" b="1" dirty="0" err="1" smtClean="0"/>
              <a:t>시일내에</a:t>
            </a:r>
            <a:r>
              <a:rPr lang="ko-KR" altLang="en-US" sz="1000" b="1" dirty="0" smtClean="0"/>
              <a:t> 확정하여 다시 드리겠습니다</a:t>
            </a:r>
            <a:r>
              <a:rPr lang="en-US" altLang="ko-KR" sz="1000" b="1" dirty="0" smtClean="0"/>
              <a:t>.</a:t>
            </a:r>
          </a:p>
          <a:p>
            <a:endParaRPr lang="en-US" altLang="ko-KR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35729" y="3675231"/>
            <a:ext cx="2800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상품별 클릭하면 나오는 상품 상세페이지 중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항상 밑에 고정으로 나오는 </a:t>
            </a:r>
            <a:r>
              <a:rPr lang="ko-KR" altLang="en-US" sz="1000" b="1" dirty="0" err="1" smtClean="0"/>
              <a:t>주문전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확인등</a:t>
            </a:r>
            <a:endParaRPr lang="en-US" altLang="ko-KR" sz="1000" b="1" dirty="0" smtClean="0"/>
          </a:p>
          <a:p>
            <a:r>
              <a:rPr lang="ko-KR" altLang="en-US" sz="1000" b="1" dirty="0" err="1" smtClean="0"/>
              <a:t>그부분</a:t>
            </a:r>
            <a:r>
              <a:rPr lang="ko-KR" altLang="en-US" sz="1000" b="1" dirty="0" smtClean="0"/>
              <a:t> 내용을 </a:t>
            </a:r>
            <a:r>
              <a:rPr lang="ko-KR" altLang="en-US" sz="1000" b="1" dirty="0" err="1" smtClean="0"/>
              <a:t>참고본으로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캡쳐하니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확인한번</a:t>
            </a:r>
            <a:endParaRPr lang="en-US" altLang="ko-KR" sz="1000" b="1" dirty="0" smtClean="0"/>
          </a:p>
          <a:p>
            <a:r>
              <a:rPr lang="ko-KR" altLang="en-US" sz="1000" b="1" dirty="0" err="1" smtClean="0"/>
              <a:t>부탁드립니다</a:t>
            </a:r>
            <a:r>
              <a:rPr lang="en-US" altLang="ko-KR" sz="1000" b="1" dirty="0" smtClean="0"/>
              <a:t>. </a:t>
            </a:r>
          </a:p>
          <a:p>
            <a:endParaRPr lang="en-US" altLang="ko-KR" sz="1000" b="1" dirty="0"/>
          </a:p>
          <a:p>
            <a:r>
              <a:rPr lang="ko-KR" altLang="en-US" sz="1000" b="1" dirty="0" err="1" smtClean="0"/>
              <a:t>뒷</a:t>
            </a:r>
            <a:r>
              <a:rPr lang="ko-KR" altLang="en-US" sz="1000" b="1" dirty="0" smtClean="0"/>
              <a:t> 부분은 상품 상세 페이지에  추가 들어갈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내용입니다</a:t>
            </a:r>
            <a:r>
              <a:rPr lang="en-US" altLang="ko-KR" sz="1000" b="1" dirty="0" smtClean="0"/>
              <a:t>.</a:t>
            </a:r>
          </a:p>
        </p:txBody>
      </p:sp>
      <p:pic>
        <p:nvPicPr>
          <p:cNvPr id="3075" name="Picture 3" descr="d:\user\Desktop\사진 클릭하면 상세메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4" y="1844824"/>
            <a:ext cx="4934649" cy="21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그룹 33"/>
          <p:cNvGrpSpPr/>
          <p:nvPr/>
        </p:nvGrpSpPr>
        <p:grpSpPr>
          <a:xfrm>
            <a:off x="573455" y="1461415"/>
            <a:ext cx="5400600" cy="288032"/>
            <a:chOff x="368446" y="1298521"/>
            <a:chExt cx="5400600" cy="288032"/>
          </a:xfrm>
        </p:grpSpPr>
        <p:sp>
          <p:nvSpPr>
            <p:cNvPr id="35" name="직사각형 34"/>
            <p:cNvSpPr/>
            <p:nvPr/>
          </p:nvSpPr>
          <p:spPr>
            <a:xfrm>
              <a:off x="368446" y="1298521"/>
              <a:ext cx="5400600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2816" y="1310571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b="1" smtClean="0"/>
                <a:t>메</a:t>
              </a:r>
              <a:r>
                <a:rPr lang="ko-KR" altLang="en-US" sz="1000" b="1"/>
                <a:t>뉴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1600" y="1328643"/>
              <a:ext cx="4797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b="1" dirty="0" smtClean="0"/>
                <a:t>인기상품  구이용   요리용  보신용    </a:t>
              </a:r>
              <a:r>
                <a:rPr lang="ko-KR" altLang="en-US" sz="1000" b="1" dirty="0" err="1" smtClean="0"/>
                <a:t>실속모듬세트</a:t>
              </a:r>
              <a:r>
                <a:rPr lang="ko-KR" altLang="en-US" sz="1000" b="1" dirty="0" smtClean="0"/>
                <a:t>  선물세트 구매후기</a:t>
              </a:r>
            </a:p>
          </p:txBody>
        </p:sp>
      </p:grpSp>
      <p:cxnSp>
        <p:nvCxnSpPr>
          <p:cNvPr id="32" name="직선 연결선 31"/>
          <p:cNvCxnSpPr/>
          <p:nvPr/>
        </p:nvCxnSpPr>
        <p:spPr>
          <a:xfrm>
            <a:off x="6228184" y="2420888"/>
            <a:ext cx="280831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35729" y="2513801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상품을 클릭 하면 나오는 제품의 상세 </a:t>
            </a:r>
            <a:r>
              <a:rPr lang="ko-KR" altLang="en-US" sz="1000" b="1" dirty="0" err="1" smtClean="0"/>
              <a:t>화면중</a:t>
            </a:r>
            <a:endParaRPr lang="en-US" altLang="ko-KR" sz="1000" b="1" dirty="0" smtClean="0"/>
          </a:p>
          <a:p>
            <a:endParaRPr lang="en-US" altLang="ko-KR" sz="1000" b="1" dirty="0" smtClean="0"/>
          </a:p>
          <a:p>
            <a:r>
              <a:rPr lang="ko-KR" altLang="en-US" sz="1000" b="1" dirty="0" smtClean="0"/>
              <a:t>상품명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판매가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중량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원산지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브랜드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유통기한</a:t>
            </a:r>
            <a:r>
              <a:rPr lang="en-US" altLang="ko-KR" sz="1000" b="1" dirty="0" smtClean="0"/>
              <a:t>/</a:t>
            </a:r>
          </a:p>
          <a:p>
            <a:r>
              <a:rPr lang="ko-KR" altLang="en-US" sz="1000" b="1" dirty="0" smtClean="0"/>
              <a:t>보관방법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수량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최소 구매 수량 </a:t>
            </a:r>
            <a:r>
              <a:rPr lang="en-US" altLang="ko-KR" sz="1000" b="1" dirty="0" smtClean="0"/>
              <a:t>1</a:t>
            </a:r>
            <a:r>
              <a:rPr lang="ko-KR" altLang="en-US" sz="1000" b="1" dirty="0" err="1" smtClean="0"/>
              <a:t>개이상</a:t>
            </a:r>
            <a:r>
              <a:rPr lang="en-US" altLang="ko-KR" sz="1000" b="1" dirty="0" smtClean="0"/>
              <a:t>) </a:t>
            </a:r>
            <a:r>
              <a:rPr lang="ko-KR" altLang="en-US" sz="1000" b="1" dirty="0" smtClean="0"/>
              <a:t>기재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-----------------------------------------------</a:t>
            </a:r>
          </a:p>
          <a:p>
            <a:r>
              <a:rPr lang="ko-KR" altLang="en-US" sz="1000" b="1" dirty="0" smtClean="0"/>
              <a:t>후 총 상품 금액과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(</a:t>
            </a:r>
            <a:r>
              <a:rPr lang="ko-KR" altLang="en-US" sz="1000" b="1" dirty="0" smtClean="0"/>
              <a:t>구매 중량을 기재해준다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 </a:t>
            </a:r>
            <a:endParaRPr lang="ko-KR" altLang="en-US" sz="1000" b="1" dirty="0"/>
          </a:p>
        </p:txBody>
      </p:sp>
      <p:sp>
        <p:nvSpPr>
          <p:cNvPr id="39" name="직사각형 38"/>
          <p:cNvSpPr/>
          <p:nvPr/>
        </p:nvSpPr>
        <p:spPr>
          <a:xfrm>
            <a:off x="1473555" y="4359487"/>
            <a:ext cx="3600399" cy="1477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582637" y="4805762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포장되어 나갈 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상품의 실제 사진</a:t>
            </a:r>
            <a:endParaRPr lang="ko-KR" altLang="en-US" sz="1600" b="1" dirty="0"/>
          </a:p>
        </p:txBody>
      </p:sp>
      <p:cxnSp>
        <p:nvCxnSpPr>
          <p:cNvPr id="46" name="직선 연결선 45"/>
          <p:cNvCxnSpPr>
            <a:stCxn id="39" idx="0"/>
            <a:endCxn id="39" idx="2"/>
          </p:cNvCxnSpPr>
          <p:nvPr/>
        </p:nvCxnSpPr>
        <p:spPr>
          <a:xfrm>
            <a:off x="3273755" y="4359487"/>
            <a:ext cx="0" cy="147732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13498" y="4359487"/>
            <a:ext cx="1760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/>
              <a:t>상품명 </a:t>
            </a:r>
            <a:r>
              <a:rPr lang="en-US" altLang="ko-KR" sz="1000" b="1" dirty="0" smtClean="0"/>
              <a:t>: </a:t>
            </a:r>
          </a:p>
          <a:p>
            <a:r>
              <a:rPr lang="ko-KR" altLang="en-US" sz="1000" b="1" dirty="0" smtClean="0"/>
              <a:t>등급 </a:t>
            </a:r>
            <a:r>
              <a:rPr lang="en-US" altLang="ko-KR" sz="1000" b="1" dirty="0" smtClean="0"/>
              <a:t>:</a:t>
            </a:r>
          </a:p>
          <a:p>
            <a:r>
              <a:rPr lang="ko-KR" altLang="en-US" sz="1000" b="1" dirty="0" smtClean="0"/>
              <a:t>용도 </a:t>
            </a:r>
            <a:r>
              <a:rPr lang="en-US" altLang="ko-KR" sz="1000" b="1" dirty="0" smtClean="0"/>
              <a:t>:</a:t>
            </a:r>
          </a:p>
          <a:p>
            <a:r>
              <a:rPr lang="ko-KR" altLang="en-US" sz="1000" b="1" dirty="0" smtClean="0"/>
              <a:t>중량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:</a:t>
            </a:r>
          </a:p>
          <a:p>
            <a:r>
              <a:rPr lang="ko-KR" altLang="en-US" sz="1000" b="1" dirty="0" smtClean="0"/>
              <a:t>원산지 </a:t>
            </a:r>
            <a:r>
              <a:rPr lang="en-US" altLang="ko-KR" sz="1000" b="1" dirty="0" smtClean="0"/>
              <a:t>:</a:t>
            </a:r>
          </a:p>
          <a:p>
            <a:r>
              <a:rPr lang="ko-KR" altLang="en-US" sz="1000" b="1" dirty="0" smtClean="0"/>
              <a:t>도축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가곡 </a:t>
            </a:r>
            <a:r>
              <a:rPr lang="en-US" altLang="ko-KR" sz="1000" b="1" dirty="0" smtClean="0"/>
              <a:t>: </a:t>
            </a:r>
          </a:p>
          <a:p>
            <a:r>
              <a:rPr lang="ko-KR" altLang="en-US" sz="1000" b="1" dirty="0" smtClean="0"/>
              <a:t>포장방식 </a:t>
            </a:r>
            <a:r>
              <a:rPr lang="en-US" altLang="ko-KR" sz="1000" b="1" dirty="0" smtClean="0"/>
              <a:t>:</a:t>
            </a:r>
          </a:p>
          <a:p>
            <a:r>
              <a:rPr lang="ko-KR" altLang="en-US" sz="1000" b="1" dirty="0" smtClean="0"/>
              <a:t>보관방법 </a:t>
            </a:r>
            <a:r>
              <a:rPr lang="en-US" altLang="ko-KR" sz="1000" b="1" dirty="0" smtClean="0"/>
              <a:t>:</a:t>
            </a:r>
          </a:p>
          <a:p>
            <a:r>
              <a:rPr lang="ko-KR" altLang="en-US" sz="1000" b="1" dirty="0" smtClean="0"/>
              <a:t>유통기한 </a:t>
            </a:r>
            <a:r>
              <a:rPr lang="en-US" altLang="ko-KR" sz="1000" b="1" dirty="0" smtClean="0"/>
              <a:t>: 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251521" y="4069689"/>
            <a:ext cx="5722534" cy="289798"/>
            <a:chOff x="251521" y="4069689"/>
            <a:chExt cx="5722534" cy="289798"/>
          </a:xfrm>
        </p:grpSpPr>
        <p:pic>
          <p:nvPicPr>
            <p:cNvPr id="3077" name="Picture 5" descr="d:\user\Desktop\하위내역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4069689"/>
              <a:ext cx="4680520" cy="28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직사각형 48"/>
            <p:cNvSpPr/>
            <p:nvPr/>
          </p:nvSpPr>
          <p:spPr>
            <a:xfrm>
              <a:off x="4932041" y="4069689"/>
              <a:ext cx="1042014" cy="289798"/>
            </a:xfrm>
            <a:prstGeom prst="rect">
              <a:avLst/>
            </a:prstGeom>
            <a:solidFill>
              <a:srgbClr val="E4E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</a:rPr>
                <a:t>배송 정보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3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5760640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d:\user\Desktop\김경민\한우왕 로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637"/>
            <a:ext cx="136815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6228184" y="332656"/>
            <a:ext cx="2808312" cy="6120680"/>
            <a:chOff x="6228184" y="332656"/>
            <a:chExt cx="2808312" cy="6120680"/>
          </a:xfrm>
        </p:grpSpPr>
        <p:sp>
          <p:nvSpPr>
            <p:cNvPr id="6" name="직사각형 5"/>
            <p:cNvSpPr/>
            <p:nvPr/>
          </p:nvSpPr>
          <p:spPr>
            <a:xfrm>
              <a:off x="6228184" y="332656"/>
              <a:ext cx="2808312" cy="330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비 고 사 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228184" y="332656"/>
              <a:ext cx="2808312" cy="61206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 descr="d:\user\Desktop\한우왕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85719"/>
            <a:ext cx="5219940" cy="10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\Desktop\한우왕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1"/>
            <a:ext cx="521529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user\Desktop\한우왕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221088"/>
            <a:ext cx="5333236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908720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상품 판매 시 상세내역에 들어갈 고정 내용들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입니다</a:t>
            </a:r>
            <a:r>
              <a:rPr lang="en-US" altLang="ko-KR" sz="1000" b="1" dirty="0" smtClean="0"/>
              <a:t>. </a:t>
            </a:r>
            <a:r>
              <a:rPr lang="ko-KR" altLang="en-US" sz="1000" b="1" dirty="0" smtClean="0"/>
              <a:t>안에 내용은 그대로 가나 깔끔하고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눈에 잘 들어 올 수 있는 다른 디자인을 </a:t>
            </a:r>
            <a:endParaRPr lang="en-US" altLang="ko-KR" sz="1000" b="1" dirty="0" smtClean="0"/>
          </a:p>
          <a:p>
            <a:r>
              <a:rPr lang="ko-KR" altLang="en-US" sz="1000" b="1" dirty="0" smtClean="0"/>
              <a:t>원합니다</a:t>
            </a:r>
            <a:r>
              <a:rPr lang="en-US" altLang="ko-KR" sz="1000" b="1" dirty="0" smtClean="0"/>
              <a:t>. </a:t>
            </a:r>
            <a:endParaRPr lang="ko-KR" altLang="en-US" sz="10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44902" y="853895"/>
            <a:ext cx="5722534" cy="289798"/>
            <a:chOff x="251521" y="4069689"/>
            <a:chExt cx="5722534" cy="289798"/>
          </a:xfrm>
        </p:grpSpPr>
        <p:pic>
          <p:nvPicPr>
            <p:cNvPr id="15" name="Picture 5" descr="d:\user\Desktop\하위내역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4069689"/>
              <a:ext cx="4680520" cy="28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4932041" y="4069689"/>
              <a:ext cx="1042014" cy="289798"/>
            </a:xfrm>
            <a:prstGeom prst="rect">
              <a:avLst/>
            </a:prstGeom>
            <a:solidFill>
              <a:srgbClr val="E4E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</a:rPr>
                <a:t>배송 정보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9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5760640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228184" y="332656"/>
            <a:ext cx="2808312" cy="6120680"/>
            <a:chOff x="6228184" y="332656"/>
            <a:chExt cx="2808312" cy="6120680"/>
          </a:xfrm>
        </p:grpSpPr>
        <p:sp>
          <p:nvSpPr>
            <p:cNvPr id="6" name="직사각형 5"/>
            <p:cNvSpPr/>
            <p:nvPr/>
          </p:nvSpPr>
          <p:spPr>
            <a:xfrm>
              <a:off x="6228184" y="332656"/>
              <a:ext cx="2808312" cy="330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비 고 사 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228184" y="332656"/>
              <a:ext cx="2808312" cy="61206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44902" y="853895"/>
            <a:ext cx="5722534" cy="289798"/>
            <a:chOff x="251521" y="4069689"/>
            <a:chExt cx="5722534" cy="289798"/>
          </a:xfrm>
        </p:grpSpPr>
        <p:pic>
          <p:nvPicPr>
            <p:cNvPr id="9" name="Picture 5" descr="d:\user\Desktop\하위내역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4069689"/>
              <a:ext cx="4680520" cy="289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4932041" y="4069689"/>
              <a:ext cx="1042014" cy="289798"/>
            </a:xfrm>
            <a:prstGeom prst="rect">
              <a:avLst/>
            </a:prstGeom>
            <a:solidFill>
              <a:srgbClr val="E4E1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</a:rPr>
                <a:t>배송 정보</a:t>
              </a:r>
              <a:endParaRPr lang="ko-KR" altLang="en-US" sz="9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2" descr="d:\user\Desktop\김경민\한우왕 로고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0" y="392650"/>
            <a:ext cx="136815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\Desktop\배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1" y="1163370"/>
            <a:ext cx="5667258" cy="27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\Desktop\배송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2" y="3933056"/>
            <a:ext cx="563207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00192" y="998794"/>
            <a:ext cx="21483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배송정보에 들어갈 내용들입니다</a:t>
            </a:r>
            <a:r>
              <a:rPr lang="en-US" altLang="ko-KR" sz="1000" b="1" dirty="0" smtClean="0"/>
              <a:t>. 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43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5760640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228184" y="332656"/>
            <a:ext cx="2808312" cy="6120680"/>
            <a:chOff x="6228184" y="332656"/>
            <a:chExt cx="2808312" cy="6120680"/>
          </a:xfrm>
        </p:grpSpPr>
        <p:sp>
          <p:nvSpPr>
            <p:cNvPr id="6" name="직사각형 5"/>
            <p:cNvSpPr/>
            <p:nvPr/>
          </p:nvSpPr>
          <p:spPr>
            <a:xfrm>
              <a:off x="6228184" y="332656"/>
              <a:ext cx="2808312" cy="330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비 고 사 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228184" y="332656"/>
              <a:ext cx="2808312" cy="61206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2" descr="d:\user\Desktop\김경민\한우왕 로고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637"/>
            <a:ext cx="136815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user\Desktop\배송방법안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9" y="1420970"/>
            <a:ext cx="5472608" cy="33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5760640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228184" y="332656"/>
            <a:ext cx="2808312" cy="6120680"/>
            <a:chOff x="6228184" y="332656"/>
            <a:chExt cx="2808312" cy="6120680"/>
          </a:xfrm>
        </p:grpSpPr>
        <p:sp>
          <p:nvSpPr>
            <p:cNvPr id="6" name="직사각형 5"/>
            <p:cNvSpPr/>
            <p:nvPr/>
          </p:nvSpPr>
          <p:spPr>
            <a:xfrm>
              <a:off x="6228184" y="332656"/>
              <a:ext cx="2808312" cy="330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비 고 사 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228184" y="332656"/>
              <a:ext cx="2808312" cy="61206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3" descr="d:\user\Desktop\교환정보안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472608" cy="37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\Desktop\김경민\한우왕 로고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0" y="392650"/>
            <a:ext cx="1368152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5760640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0732" y="868940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effectLst/>
              </a:rPr>
              <a:t>경북대구한우협동조합은 전국 최초의 자생적 한우협동조합이다</a:t>
            </a:r>
            <a:r>
              <a:rPr lang="en-US" altLang="ko-KR" sz="1200" b="1" dirty="0" smtClean="0">
                <a:effectLst/>
              </a:rPr>
              <a:t>. </a:t>
            </a:r>
          </a:p>
          <a:p>
            <a:r>
              <a:rPr lang="ko-KR" altLang="en-US" sz="1200" b="1" dirty="0" smtClean="0">
                <a:effectLst/>
              </a:rPr>
              <a:t>기존 농협이나 축협 등은 한우 외에도 다양한 분야를 다루기 때문에</a:t>
            </a:r>
            <a:endParaRPr lang="en-US" altLang="ko-KR" sz="1200" b="1" dirty="0" smtClean="0">
              <a:effectLst/>
            </a:endParaRPr>
          </a:p>
          <a:p>
            <a:r>
              <a:rPr lang="ko-KR" altLang="en-US" sz="1200" b="1" dirty="0" smtClean="0">
                <a:effectLst/>
              </a:rPr>
              <a:t> 전문성이 떨어진다는 이유로 순수하게 조합원들의 힘만으로 전문성과 </a:t>
            </a:r>
            <a:endParaRPr lang="en-US" altLang="ko-KR" sz="1200" b="1" dirty="0" smtClean="0">
              <a:effectLst/>
            </a:endParaRPr>
          </a:p>
          <a:p>
            <a:r>
              <a:rPr lang="ko-KR" altLang="en-US" sz="1200" b="1" dirty="0" smtClean="0">
                <a:effectLst/>
              </a:rPr>
              <a:t>자생력을 쌓아왔다</a:t>
            </a:r>
            <a:r>
              <a:rPr lang="en-US" altLang="ko-KR" sz="1200" b="1" dirty="0" smtClean="0">
                <a:effectLst/>
              </a:rPr>
              <a:t>.</a:t>
            </a:r>
            <a:endParaRPr lang="ko-KR" alt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0732" y="2494753"/>
            <a:ext cx="5497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effectLst/>
              </a:rPr>
              <a:t>한우왕</a:t>
            </a:r>
            <a:r>
              <a:rPr lang="ko-KR" altLang="en-US" sz="1200" b="1" dirty="0" smtClean="0">
                <a:effectLst/>
              </a:rPr>
              <a:t> 브랜드 배합사료를 자체 생산해 조합원들에게 공급하며 생산 원가를 </a:t>
            </a:r>
            <a:endParaRPr lang="en-US" altLang="ko-KR" sz="1200" b="1" dirty="0" smtClean="0">
              <a:effectLst/>
            </a:endParaRPr>
          </a:p>
          <a:p>
            <a:r>
              <a:rPr lang="ko-KR" altLang="en-US" sz="1200" b="1" dirty="0" smtClean="0">
                <a:effectLst/>
              </a:rPr>
              <a:t>일반 한우보다  </a:t>
            </a:r>
            <a:r>
              <a:rPr lang="en-US" altLang="ko-KR" sz="1200" b="1" dirty="0" smtClean="0">
                <a:effectLst/>
              </a:rPr>
              <a:t>10~15% </a:t>
            </a:r>
            <a:r>
              <a:rPr lang="ko-KR" altLang="en-US" sz="1200" b="1" dirty="0" smtClean="0">
                <a:effectLst/>
              </a:rPr>
              <a:t>더 저렴하게 낮추고 있다</a:t>
            </a:r>
            <a:r>
              <a:rPr lang="en-US" altLang="ko-KR" sz="1200" b="1" dirty="0" smtClean="0">
                <a:effectLst/>
              </a:rPr>
              <a:t>. </a:t>
            </a:r>
          </a:p>
          <a:p>
            <a:r>
              <a:rPr lang="ko-KR" altLang="en-US" sz="1200" b="1" dirty="0" smtClean="0">
                <a:effectLst/>
              </a:rPr>
              <a:t>또 제품 전시매장을 따로 운영하지 않고</a:t>
            </a:r>
            <a:r>
              <a:rPr lang="en-US" altLang="ko-KR" sz="1200" b="1" dirty="0" smtClean="0">
                <a:effectLst/>
              </a:rPr>
              <a:t>, </a:t>
            </a:r>
            <a:r>
              <a:rPr lang="ko-KR" altLang="en-US" sz="1200" b="1" dirty="0" smtClean="0">
                <a:effectLst/>
              </a:rPr>
              <a:t>물류센터에서  전화나 온라인 등으로</a:t>
            </a:r>
            <a:endParaRPr lang="en-US" altLang="ko-KR" sz="1200" b="1" dirty="0" smtClean="0">
              <a:effectLst/>
            </a:endParaRPr>
          </a:p>
          <a:p>
            <a:r>
              <a:rPr lang="ko-KR" altLang="en-US" sz="1200" b="1" dirty="0" smtClean="0">
                <a:effectLst/>
              </a:rPr>
              <a:t>바로 주문을 받아 무료 배송하는 판매 시스템을 도입해 보통 </a:t>
            </a:r>
            <a:r>
              <a:rPr lang="ko-KR" altLang="en-US" sz="1200" b="1" dirty="0" err="1" smtClean="0">
                <a:effectLst/>
              </a:rPr>
              <a:t>한우값의</a:t>
            </a:r>
            <a:r>
              <a:rPr lang="ko-KR" altLang="en-US" sz="1200" b="1" dirty="0" smtClean="0">
                <a:effectLst/>
              </a:rPr>
              <a:t> 절반 </a:t>
            </a:r>
            <a:endParaRPr lang="en-US" altLang="ko-KR" sz="1200" b="1" dirty="0" smtClean="0">
              <a:effectLst/>
            </a:endParaRPr>
          </a:p>
          <a:p>
            <a:r>
              <a:rPr lang="ko-KR" altLang="en-US" sz="1200" b="1" dirty="0" smtClean="0">
                <a:effectLst/>
              </a:rPr>
              <a:t>정도를 차지하는 중간 비용을 줄이는 데 힘쓰고 있다</a:t>
            </a:r>
            <a:r>
              <a:rPr lang="en-US" altLang="ko-KR" sz="1200" b="1" dirty="0" smtClean="0">
                <a:effectLst/>
              </a:rPr>
              <a:t>.</a:t>
            </a:r>
            <a:endParaRPr lang="ko-KR" altLang="en-US" sz="1200" b="1" dirty="0"/>
          </a:p>
        </p:txBody>
      </p:sp>
      <p:sp>
        <p:nvSpPr>
          <p:cNvPr id="8" name="직사각형 7"/>
          <p:cNvSpPr/>
          <p:nvPr/>
        </p:nvSpPr>
        <p:spPr>
          <a:xfrm>
            <a:off x="417452" y="620688"/>
            <a:ext cx="5378395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4318" y="2420888"/>
            <a:ext cx="5497510" cy="1163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6228184" y="332656"/>
            <a:ext cx="2808312" cy="6120680"/>
            <a:chOff x="6228184" y="332656"/>
            <a:chExt cx="2808312" cy="6120680"/>
          </a:xfrm>
        </p:grpSpPr>
        <p:sp>
          <p:nvSpPr>
            <p:cNvPr id="11" name="직사각형 10"/>
            <p:cNvSpPr/>
            <p:nvPr/>
          </p:nvSpPr>
          <p:spPr>
            <a:xfrm>
              <a:off x="6228184" y="332656"/>
              <a:ext cx="2808312" cy="330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비 고 사 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28184" y="332656"/>
              <a:ext cx="2808312" cy="61206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05882" y="78619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/>
              <a:t>강조 되었으면 하는 부분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입니다</a:t>
            </a:r>
            <a:r>
              <a:rPr lang="en-US" altLang="ko-KR" sz="1600" b="1" dirty="0" smtClean="0"/>
              <a:t>. </a:t>
            </a:r>
            <a:endParaRPr lang="ko-KR" altLang="en-US" b="1" dirty="0"/>
          </a:p>
        </p:txBody>
      </p:sp>
      <p:sp>
        <p:nvSpPr>
          <p:cNvPr id="14" name="직사각형 13"/>
          <p:cNvSpPr/>
          <p:nvPr/>
        </p:nvSpPr>
        <p:spPr>
          <a:xfrm>
            <a:off x="454318" y="3861048"/>
            <a:ext cx="5341529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39552" y="4077072"/>
            <a:ext cx="520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>
                <a:effectLst/>
              </a:rPr>
              <a:t>소비자들은 </a:t>
            </a:r>
            <a:r>
              <a:rPr lang="ko-KR" altLang="en-US" sz="1000" b="1" dirty="0" err="1" smtClean="0">
                <a:effectLst/>
              </a:rPr>
              <a:t>입소문을</a:t>
            </a:r>
            <a:r>
              <a:rPr lang="ko-KR" altLang="en-US" sz="1000" b="1" dirty="0" smtClean="0">
                <a:effectLst/>
              </a:rPr>
              <a:t> 듣고 자연스레 품질 좋고 저렴한 </a:t>
            </a:r>
            <a:r>
              <a:rPr lang="ko-KR" altLang="en-US" sz="1000" b="1" dirty="0" err="1" smtClean="0">
                <a:effectLst/>
              </a:rPr>
              <a:t>한우왕</a:t>
            </a:r>
            <a:r>
              <a:rPr lang="ko-KR" altLang="en-US" sz="1000" b="1" dirty="0" smtClean="0">
                <a:effectLst/>
              </a:rPr>
              <a:t> 브랜드를 찾게 됐습니다</a:t>
            </a:r>
            <a:r>
              <a:rPr lang="en-US" altLang="ko-KR" sz="1000" b="1" dirty="0" smtClean="0">
                <a:effectLst/>
              </a:rPr>
              <a:t>. </a:t>
            </a:r>
          </a:p>
          <a:p>
            <a:r>
              <a:rPr lang="en-US" altLang="ko-KR" sz="1000" b="1" dirty="0" smtClean="0"/>
              <a:t>-&gt;</a:t>
            </a:r>
            <a:r>
              <a:rPr lang="ko-KR" altLang="en-US" sz="1000" b="1" dirty="0" smtClean="0"/>
              <a:t>진짜 </a:t>
            </a:r>
            <a:r>
              <a:rPr lang="ko-KR" altLang="en-US" sz="1000" b="1" dirty="0" smtClean="0">
                <a:effectLst/>
              </a:rPr>
              <a:t>시장의 원리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3001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332656"/>
            <a:ext cx="5760640" cy="6120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228184" y="332656"/>
            <a:ext cx="2808312" cy="6120680"/>
            <a:chOff x="6228184" y="332656"/>
            <a:chExt cx="2808312" cy="6120680"/>
          </a:xfrm>
        </p:grpSpPr>
        <p:sp>
          <p:nvSpPr>
            <p:cNvPr id="6" name="직사각형 5"/>
            <p:cNvSpPr/>
            <p:nvPr/>
          </p:nvSpPr>
          <p:spPr>
            <a:xfrm>
              <a:off x="6228184" y="332656"/>
              <a:ext cx="2808312" cy="3306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/>
                  </a:solidFill>
                </a:rPr>
                <a:t>비 고 사 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228184" y="332656"/>
              <a:ext cx="2808312" cy="61206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33"/>
          <p:cNvSpPr txBox="1"/>
          <p:nvPr/>
        </p:nvSpPr>
        <p:spPr>
          <a:xfrm>
            <a:off x="338812" y="648259"/>
            <a:ext cx="565090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ko-KR" sz="1100" b="1" dirty="0" smtClean="0"/>
              <a:t>로</a:t>
            </a:r>
            <a:r>
              <a:rPr lang="ko-KR" altLang="en-US" sz="1100" b="1" dirty="0" smtClean="0"/>
              <a:t>그인</a:t>
            </a:r>
            <a:r>
              <a:rPr lang="ko-KR" altLang="ko-KR" sz="1100" b="1" dirty="0" smtClean="0"/>
              <a:t>시</a:t>
            </a:r>
            <a:r>
              <a:rPr lang="en-US" altLang="ko-KR" sz="1100" b="1" dirty="0"/>
              <a:t>: </a:t>
            </a:r>
            <a:r>
              <a:rPr lang="ko-KR" altLang="ko-KR" sz="1100" b="1" dirty="0" smtClean="0"/>
              <a:t>사업자로</a:t>
            </a:r>
            <a:r>
              <a:rPr lang="ko-KR" altLang="en-US" sz="1100" b="1" dirty="0" smtClean="0"/>
              <a:t>그인</a:t>
            </a:r>
            <a:r>
              <a:rPr lang="en-US" altLang="ko-KR" sz="1100" b="1" dirty="0" smtClean="0"/>
              <a:t>, </a:t>
            </a:r>
            <a:r>
              <a:rPr lang="ko-KR" altLang="ko-KR" sz="1100" b="1" dirty="0"/>
              <a:t>일반 </a:t>
            </a:r>
            <a:r>
              <a:rPr lang="ko-KR" altLang="ko-KR" sz="1100" b="1" dirty="0" smtClean="0"/>
              <a:t>로</a:t>
            </a:r>
            <a:r>
              <a:rPr lang="ko-KR" altLang="en-US" sz="1100" b="1" dirty="0" smtClean="0"/>
              <a:t>그인</a:t>
            </a:r>
            <a:r>
              <a:rPr lang="ko-KR" altLang="ko-KR" sz="1100" b="1" dirty="0" smtClean="0"/>
              <a:t> </a:t>
            </a:r>
            <a:r>
              <a:rPr lang="ko-KR" altLang="ko-KR" sz="1100" b="1" dirty="0"/>
              <a:t>선택해서 </a:t>
            </a:r>
            <a:r>
              <a:rPr lang="ko-KR" altLang="ko-KR" sz="1100" b="1" dirty="0" smtClean="0"/>
              <a:t>로</a:t>
            </a:r>
            <a:r>
              <a:rPr lang="ko-KR" altLang="en-US" sz="1100" b="1" dirty="0" smtClean="0"/>
              <a:t>그인</a:t>
            </a:r>
            <a:r>
              <a:rPr lang="ko-KR" altLang="ko-KR" sz="1100" b="1" dirty="0" smtClean="0"/>
              <a:t>할 </a:t>
            </a:r>
            <a:r>
              <a:rPr lang="ko-KR" altLang="ko-KR" sz="1100" b="1" dirty="0"/>
              <a:t>수 있도록 </a:t>
            </a:r>
            <a:r>
              <a:rPr lang="ko-KR" altLang="ko-KR" sz="1100" b="1" dirty="0" smtClean="0"/>
              <a:t>제작</a:t>
            </a:r>
            <a:endParaRPr lang="en-US" altLang="ko-KR" sz="1100" b="1" dirty="0" smtClean="0"/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/>
              <a:t>비회원 구매로 비회원 조회도 가능 할 수 있는지 </a:t>
            </a:r>
            <a:r>
              <a:rPr lang="en-US" altLang="ko-KR" sz="1100" b="1" dirty="0" smtClean="0"/>
              <a:t>? 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/>
              <a:t>3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도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소매가 함께 쇼핑몰이 이루어진다는 조건하</a:t>
            </a:r>
            <a:r>
              <a:rPr lang="en-US" altLang="ko-KR" sz="1100" b="1" dirty="0" smtClean="0"/>
              <a:t>. </a:t>
            </a:r>
            <a:r>
              <a:rPr lang="ko-KR" altLang="en-US" sz="1100" b="1" dirty="0" smtClean="0"/>
              <a:t>소매 또는 도매로 유동가능성 있음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/>
              <a:t>4</a:t>
            </a:r>
            <a:r>
              <a:rPr lang="en-US" altLang="ko-KR" sz="1100" b="1" dirty="0" smtClean="0"/>
              <a:t>. </a:t>
            </a:r>
            <a:r>
              <a:rPr lang="ko-KR" altLang="ko-KR" sz="1100" b="1" dirty="0"/>
              <a:t>현금으로 결제하며</a:t>
            </a:r>
            <a:r>
              <a:rPr lang="en-US" altLang="ko-KR" sz="1100" b="1" dirty="0"/>
              <a:t>(</a:t>
            </a:r>
            <a:r>
              <a:rPr lang="ko-KR" altLang="ko-KR" sz="1100" b="1" dirty="0"/>
              <a:t>무통장</a:t>
            </a:r>
            <a:r>
              <a:rPr lang="en-US" altLang="ko-KR" sz="1100" b="1" dirty="0"/>
              <a:t>, </a:t>
            </a:r>
            <a:r>
              <a:rPr lang="ko-KR" altLang="ko-KR" sz="1100" b="1" dirty="0"/>
              <a:t>실시간계좌이체</a:t>
            </a:r>
            <a:r>
              <a:rPr lang="en-US" altLang="ko-KR" sz="1100" b="1" dirty="0"/>
              <a:t>) </a:t>
            </a:r>
            <a:r>
              <a:rPr lang="ko-KR" altLang="ko-KR" sz="1100" b="1" dirty="0"/>
              <a:t>현금영수증 바로 발급할 수 </a:t>
            </a:r>
            <a:r>
              <a:rPr lang="ko-KR" altLang="ko-KR" sz="1100" b="1" dirty="0" err="1"/>
              <a:t>있게한다</a:t>
            </a:r>
            <a:r>
              <a:rPr lang="en-US" altLang="ko-KR" sz="1100" b="1" dirty="0"/>
              <a:t>.</a:t>
            </a:r>
            <a:br>
              <a:rPr lang="en-US" altLang="ko-KR" sz="1100" b="1" dirty="0"/>
            </a:br>
            <a:r>
              <a:rPr lang="en-US" altLang="ko-KR" sz="1100" b="1" dirty="0" smtClean="0"/>
              <a:t>5. </a:t>
            </a:r>
            <a:r>
              <a:rPr lang="ko-KR" altLang="ko-KR" sz="1100" b="1" dirty="0"/>
              <a:t>사업자 번호 인증 절차 밟을 수 있게 한다</a:t>
            </a:r>
            <a:r>
              <a:rPr lang="en-US" altLang="ko-KR" sz="1100" b="1" dirty="0"/>
              <a:t>.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6. </a:t>
            </a:r>
            <a:r>
              <a:rPr lang="ko-KR" altLang="ko-KR" sz="1100" b="1" dirty="0" err="1"/>
              <a:t>입금시</a:t>
            </a:r>
            <a:r>
              <a:rPr lang="ko-KR" altLang="ko-KR" sz="1100" b="1" dirty="0"/>
              <a:t> </a:t>
            </a:r>
            <a:r>
              <a:rPr lang="ko-KR" altLang="ko-KR" sz="1100" b="1" dirty="0" err="1"/>
              <a:t>충전식으로</a:t>
            </a:r>
            <a:r>
              <a:rPr lang="ko-KR" altLang="ko-KR" sz="1100" b="1" dirty="0"/>
              <a:t> 가능한지 여부 </a:t>
            </a:r>
            <a:r>
              <a:rPr lang="ko-KR" altLang="ko-KR" sz="1100" b="1" dirty="0" smtClean="0"/>
              <a:t>확인</a:t>
            </a:r>
            <a:endParaRPr lang="en-US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7. </a:t>
            </a:r>
            <a:r>
              <a:rPr lang="ko-KR" altLang="ko-KR" sz="1100" b="1" dirty="0" err="1"/>
              <a:t>특정상품은</a:t>
            </a:r>
            <a:r>
              <a:rPr lang="ko-KR" altLang="ko-KR" sz="1100" b="1" dirty="0"/>
              <a:t> </a:t>
            </a:r>
            <a:r>
              <a:rPr lang="ko-KR" altLang="ko-KR" sz="1100" b="1" dirty="0" err="1"/>
              <a:t>개수만큼만</a:t>
            </a:r>
            <a:r>
              <a:rPr lang="ko-KR" altLang="ko-KR" sz="1100" b="1" dirty="0"/>
              <a:t> 세일 가능하게</a:t>
            </a:r>
            <a:r>
              <a:rPr lang="en-US" altLang="ko-KR" sz="1100" b="1" dirty="0"/>
              <a:t>(</a:t>
            </a:r>
            <a:r>
              <a:rPr lang="ko-KR" altLang="ko-KR" sz="1100" b="1" dirty="0"/>
              <a:t>타임세일 시</a:t>
            </a:r>
            <a:r>
              <a:rPr lang="en-US" altLang="ko-KR" sz="1100" b="1" dirty="0"/>
              <a:t>)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8. </a:t>
            </a:r>
            <a:r>
              <a:rPr lang="ko-KR" altLang="ko-KR" sz="1100" b="1" dirty="0"/>
              <a:t>배송안내부분 정리</a:t>
            </a:r>
            <a:r>
              <a:rPr lang="en-US" altLang="ko-KR" sz="1100" b="1" dirty="0"/>
              <a:t>(</a:t>
            </a:r>
            <a:r>
              <a:rPr lang="ko-KR" altLang="ko-KR" sz="1100" b="1" dirty="0"/>
              <a:t>지역별</a:t>
            </a:r>
            <a:r>
              <a:rPr lang="en-US" altLang="ko-KR" sz="1100" b="1" dirty="0"/>
              <a:t>, </a:t>
            </a:r>
            <a:r>
              <a:rPr lang="ko-KR" altLang="ko-KR" sz="1100" b="1" dirty="0" err="1"/>
              <a:t>요일별</a:t>
            </a:r>
            <a:r>
              <a:rPr lang="en-US" altLang="ko-KR" sz="1100" b="1" dirty="0"/>
              <a:t>)(</a:t>
            </a:r>
            <a:r>
              <a:rPr lang="ko-KR" altLang="ko-KR" sz="1100" b="1" dirty="0" err="1"/>
              <a:t>한우왕에서</a:t>
            </a:r>
            <a:r>
              <a:rPr lang="ko-KR" altLang="ko-KR" sz="1100" b="1" dirty="0"/>
              <a:t> 확인</a:t>
            </a:r>
            <a:r>
              <a:rPr lang="en-US" altLang="ko-KR" sz="1100" b="1" dirty="0"/>
              <a:t>)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9. </a:t>
            </a:r>
            <a:r>
              <a:rPr lang="ko-KR" altLang="ko-KR" sz="1100" b="1" dirty="0"/>
              <a:t>상세페이지 내용은 간단명료하게</a:t>
            </a:r>
            <a:r>
              <a:rPr lang="en-US" altLang="ko-KR" sz="1100" b="1" dirty="0"/>
              <a:t>(ex</a:t>
            </a:r>
            <a:r>
              <a:rPr lang="en-US" altLang="ko-KR" sz="1100" b="1" dirty="0" smtClean="0"/>
              <a:t>. </a:t>
            </a:r>
            <a:r>
              <a:rPr lang="ko-KR" altLang="en-US" sz="1100" b="1" dirty="0" err="1" smtClean="0"/>
              <a:t>민속친한우</a:t>
            </a:r>
            <a:r>
              <a:rPr lang="ko-KR" altLang="ko-KR" sz="1100" b="1" dirty="0" err="1" smtClean="0"/>
              <a:t>참고</a:t>
            </a:r>
            <a:r>
              <a:rPr lang="en-US" altLang="ko-KR" sz="1100" b="1" dirty="0"/>
              <a:t>)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10. </a:t>
            </a:r>
            <a:r>
              <a:rPr lang="ko-KR" altLang="ko-KR" sz="1100" b="1" dirty="0"/>
              <a:t>같은 소일 경우 상세보기 아래에 </a:t>
            </a:r>
            <a:r>
              <a:rPr lang="ko-KR" altLang="ko-KR" sz="1100" b="1" dirty="0" err="1"/>
              <a:t>상품리스트</a:t>
            </a:r>
            <a:r>
              <a:rPr lang="ko-KR" altLang="ko-KR" sz="1100" b="1" dirty="0"/>
              <a:t> 나오게 제작</a:t>
            </a:r>
            <a:r>
              <a:rPr lang="en-US" altLang="ko-KR" sz="1100" b="1" dirty="0"/>
              <a:t>(ex. </a:t>
            </a:r>
            <a:r>
              <a:rPr lang="ko-KR" altLang="ko-KR" sz="1100" b="1" dirty="0"/>
              <a:t>민속</a:t>
            </a:r>
            <a:r>
              <a:rPr lang="en-US" altLang="ko-KR" sz="1100" b="1" dirty="0"/>
              <a:t>, </a:t>
            </a:r>
            <a:r>
              <a:rPr lang="ko-KR" altLang="ko-KR" sz="1100" b="1" dirty="0" err="1"/>
              <a:t>금천미트</a:t>
            </a:r>
            <a:r>
              <a:rPr lang="en-US" altLang="ko-KR" sz="1100" b="1" dirty="0"/>
              <a:t>)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11. </a:t>
            </a:r>
            <a:r>
              <a:rPr lang="ko-KR" altLang="ko-KR" sz="1100" b="1" dirty="0"/>
              <a:t>도메인</a:t>
            </a:r>
            <a:r>
              <a:rPr lang="en-US" altLang="ko-KR" sz="1100" b="1" dirty="0"/>
              <a:t>_(</a:t>
            </a:r>
            <a:r>
              <a:rPr lang="ko-KR" altLang="ko-KR" sz="1100" b="1" dirty="0"/>
              <a:t>차후 회의나 담당자와 상의해서 결정</a:t>
            </a:r>
            <a:r>
              <a:rPr lang="en-US" altLang="ko-KR" sz="1100" b="1" dirty="0"/>
              <a:t>)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12. </a:t>
            </a:r>
            <a:r>
              <a:rPr lang="ko-KR" altLang="en-US" sz="1100" b="1" dirty="0" smtClean="0"/>
              <a:t>장바구니 담겨있는 상품은 결제하지 않을 경우 적정 시간 뒤 자동 삭제</a:t>
            </a:r>
            <a:endParaRPr lang="ko-KR" altLang="ko-KR" sz="1100" b="1" dirty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13. </a:t>
            </a:r>
            <a:r>
              <a:rPr lang="ko-KR" altLang="en-US" sz="1100" b="1" dirty="0" smtClean="0"/>
              <a:t>배송 날짜와 시간을 대략적으로 선택 할 수 있게 할 수 있는지 여부</a:t>
            </a:r>
            <a:endParaRPr lang="en-US" altLang="ko-KR" sz="1100" b="1" dirty="0" smtClean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14. </a:t>
            </a:r>
            <a:r>
              <a:rPr lang="ko-KR" altLang="en-US" sz="1100" b="1" dirty="0" smtClean="0"/>
              <a:t>올릴 상품의 양이 많이 때문에 대략적 상품 올리는데 걸리는 예상 소요 시간</a:t>
            </a:r>
            <a:endParaRPr lang="en-US" altLang="ko-KR" sz="1100" b="1" dirty="0" smtClean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15. </a:t>
            </a:r>
            <a:r>
              <a:rPr lang="ko-KR" altLang="en-US" sz="1100" b="1" dirty="0" smtClean="0"/>
              <a:t>회원 정보 수집 및 관리자 모드에서 자체에 고객들에게 </a:t>
            </a:r>
            <a:r>
              <a:rPr lang="en-US" altLang="ko-KR" sz="1100" b="1" dirty="0" err="1" smtClean="0"/>
              <a:t>sms</a:t>
            </a:r>
            <a:r>
              <a:rPr lang="ko-KR" altLang="en-US" sz="1100" b="1" dirty="0" err="1" smtClean="0"/>
              <a:t>전송할수있는지</a:t>
            </a:r>
            <a:endParaRPr lang="en-US" altLang="ko-KR" sz="1100" b="1" dirty="0" smtClean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16. </a:t>
            </a:r>
            <a:r>
              <a:rPr lang="ko-KR" altLang="en-US" sz="1100" b="1" dirty="0" smtClean="0"/>
              <a:t>구매후기 고객 문의 게시판</a:t>
            </a:r>
            <a:r>
              <a:rPr lang="en-US" altLang="ko-KR" sz="1100" b="1" dirty="0" smtClean="0"/>
              <a:t>(</a:t>
            </a:r>
            <a:r>
              <a:rPr lang="ko-KR" altLang="en-US" sz="1100" b="1" dirty="0" err="1" smtClean="0"/>
              <a:t>자주묻는질문</a:t>
            </a:r>
            <a:r>
              <a:rPr lang="en-US" altLang="ko-KR" sz="1100" b="1" dirty="0" smtClean="0"/>
              <a:t>) 1</a:t>
            </a:r>
            <a:r>
              <a:rPr lang="ko-KR" altLang="en-US" sz="1100" b="1" dirty="0" smtClean="0"/>
              <a:t>대</a:t>
            </a:r>
            <a:r>
              <a:rPr lang="en-US" altLang="ko-KR" sz="1100" b="1" dirty="0" smtClean="0"/>
              <a:t>1</a:t>
            </a:r>
            <a:r>
              <a:rPr lang="ko-KR" altLang="en-US" sz="1100" b="1" dirty="0" smtClean="0"/>
              <a:t>문의가  </a:t>
            </a:r>
            <a:r>
              <a:rPr lang="ko-KR" altLang="en-US" sz="1100" b="1" dirty="0" err="1" smtClean="0"/>
              <a:t>고객센터안에추가가능한지</a:t>
            </a:r>
            <a:endParaRPr lang="en-US" altLang="ko-KR" sz="1100" b="1" dirty="0" smtClean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17. </a:t>
            </a:r>
            <a:r>
              <a:rPr lang="ko-KR" altLang="en-US" sz="1100" b="1" dirty="0" smtClean="0"/>
              <a:t>결제 시스템은 계좌이체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카드결제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무통장</a:t>
            </a:r>
            <a:r>
              <a:rPr lang="en-US" altLang="ko-KR" sz="1100" b="1" dirty="0" smtClean="0"/>
              <a:t>/</a:t>
            </a:r>
            <a:r>
              <a:rPr lang="en-US" altLang="ko-KR" sz="1100" b="1" dirty="0" err="1" smtClean="0"/>
              <a:t>kpay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휴대폰 </a:t>
            </a:r>
            <a:r>
              <a:rPr lang="ko-KR" altLang="en-US" sz="1100" b="1" dirty="0" err="1" smtClean="0"/>
              <a:t>결제등</a:t>
            </a:r>
            <a:r>
              <a:rPr lang="ko-KR" altLang="en-US" sz="1100" b="1" dirty="0" smtClean="0"/>
              <a:t> 가능한지 </a:t>
            </a:r>
            <a:endParaRPr lang="en-US" altLang="ko-KR" sz="1100" b="1" dirty="0" smtClean="0"/>
          </a:p>
          <a:p>
            <a:pPr>
              <a:lnSpc>
                <a:spcPct val="150000"/>
              </a:lnSpc>
            </a:pPr>
            <a:r>
              <a:rPr lang="en-US" altLang="ko-KR" sz="1100" b="1" dirty="0" smtClean="0"/>
              <a:t>18. </a:t>
            </a:r>
            <a:r>
              <a:rPr lang="ko-KR" altLang="en-US" sz="1100" b="1" dirty="0" smtClean="0"/>
              <a:t>전체카테고리 안에 도</a:t>
            </a:r>
            <a:r>
              <a:rPr lang="en-US" altLang="ko-KR" sz="1100" b="1" dirty="0" smtClean="0"/>
              <a:t>/</a:t>
            </a:r>
            <a:r>
              <a:rPr lang="ko-KR" altLang="en-US" sz="1100" b="1" dirty="0" smtClean="0"/>
              <a:t>소매를 분리하여 카테고리를 만들어 </a:t>
            </a:r>
            <a:r>
              <a:rPr lang="ko-KR" altLang="en-US" sz="1100" b="1" dirty="0" err="1" smtClean="0"/>
              <a:t>관리할수있는지</a:t>
            </a:r>
            <a:endParaRPr lang="en-US" altLang="ko-KR" sz="1100" b="1" dirty="0" smtClean="0"/>
          </a:p>
          <a:p>
            <a:pPr>
              <a:lnSpc>
                <a:spcPct val="150000"/>
              </a:lnSpc>
            </a:pPr>
            <a:endParaRPr lang="en-US" altLang="ko-KR" sz="1100" b="1" dirty="0" smtClean="0"/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hlinkClick r:id="rId2"/>
              </a:rPr>
              <a:t>http://www.minsokmeat.com</a:t>
            </a:r>
            <a:r>
              <a:rPr lang="en-US" altLang="ko-KR" sz="1100" b="1" dirty="0" smtClean="0">
                <a:hlinkClick r:id="rId2"/>
              </a:rPr>
              <a:t>/</a:t>
            </a:r>
            <a:r>
              <a:rPr lang="en-US" altLang="ko-KR" sz="1100" b="1" dirty="0" smtClean="0"/>
              <a:t> </a:t>
            </a:r>
            <a:r>
              <a:rPr lang="ko-KR" altLang="en-US" sz="1100" b="1" dirty="0" err="1" smtClean="0"/>
              <a:t>민속친한우</a:t>
            </a:r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(</a:t>
            </a:r>
            <a:r>
              <a:rPr lang="ko-KR" altLang="en-US" sz="1100" b="1" dirty="0" smtClean="0"/>
              <a:t>벤치 </a:t>
            </a:r>
            <a:r>
              <a:rPr lang="ko-KR" altLang="en-US" sz="1100" b="1" dirty="0" err="1" smtClean="0"/>
              <a:t>마킹</a:t>
            </a:r>
            <a:r>
              <a:rPr lang="ko-KR" altLang="en-US" sz="1100" b="1" dirty="0" smtClean="0"/>
              <a:t> 타 사이트입니다</a:t>
            </a:r>
            <a:r>
              <a:rPr lang="en-US" altLang="ko-KR" sz="1100" b="1" dirty="0" smtClean="0"/>
              <a:t>. ) </a:t>
            </a:r>
            <a:r>
              <a:rPr lang="ko-KR" altLang="en-US" sz="1100" b="1" dirty="0" smtClean="0"/>
              <a:t> </a:t>
            </a:r>
            <a:endParaRPr lang="en-US" altLang="ko-KR" sz="11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79834" y="809404"/>
            <a:ext cx="2666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홈페이지 </a:t>
            </a:r>
            <a:r>
              <a:rPr lang="ko-KR" altLang="en-US" sz="1200" b="1" dirty="0" err="1" smtClean="0"/>
              <a:t>제작시</a:t>
            </a:r>
            <a:r>
              <a:rPr lang="ko-KR" altLang="en-US" sz="1200" b="1" dirty="0" smtClean="0"/>
              <a:t> 궁금한 점들 메모 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해보았습니다</a:t>
            </a:r>
            <a:r>
              <a:rPr lang="en-US" altLang="ko-KR" sz="1200" b="1" dirty="0" smtClean="0"/>
              <a:t>. </a:t>
            </a:r>
            <a:r>
              <a:rPr lang="ko-KR" altLang="en-US" sz="1200" b="1" dirty="0" smtClean="0"/>
              <a:t>이 중 </a:t>
            </a:r>
            <a:r>
              <a:rPr lang="ko-KR" altLang="en-US" sz="1200" b="1" dirty="0" err="1" smtClean="0"/>
              <a:t>안되는</a:t>
            </a:r>
            <a:r>
              <a:rPr lang="ko-KR" altLang="en-US" sz="1200" b="1" dirty="0" smtClean="0"/>
              <a:t> 것들은 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따로 기재 또는 내용 확인 한번</a:t>
            </a:r>
            <a:r>
              <a:rPr lang="en-US" altLang="ko-KR" sz="1200" b="1" dirty="0"/>
              <a:t> </a:t>
            </a:r>
            <a:r>
              <a:rPr lang="ko-KR" altLang="en-US" sz="1200" b="1" dirty="0" smtClean="0"/>
              <a:t>부탁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드리겠습니다</a:t>
            </a:r>
            <a:r>
              <a:rPr lang="en-US" altLang="ko-KR" sz="1200" b="1" dirty="0" smtClean="0"/>
              <a:t>. </a:t>
            </a:r>
            <a:r>
              <a:rPr lang="ko-KR" altLang="en-US" sz="1200" b="1" dirty="0" smtClean="0"/>
              <a:t>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285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772</Words>
  <Application>Microsoft Office PowerPoint</Application>
  <PresentationFormat>화면 슬라이드 쇼(4:3)</PresentationFormat>
  <Paragraphs>179</Paragraphs>
  <Slides>9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24</cp:revision>
  <cp:lastPrinted>2020-01-06T06:31:47Z</cp:lastPrinted>
  <dcterms:created xsi:type="dcterms:W3CDTF">2020-01-06T04:03:07Z</dcterms:created>
  <dcterms:modified xsi:type="dcterms:W3CDTF">2020-01-06T07:05:57Z</dcterms:modified>
</cp:coreProperties>
</file>